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chivo Black" panose="020B0604020202020204" charset="0"/>
      <p:regular r:id="rId16"/>
    </p:embeddedFont>
    <p:embeddedFont>
      <p:font typeface="Arimo" panose="020B0604020202020204" charset="0"/>
      <p:regular r:id="rId17"/>
    </p:embeddedFont>
    <p:embeddedFont>
      <p:font typeface="Comic Sans" panose="020B0604020202020204" charset="0"/>
      <p:regular r:id="rId18"/>
    </p:embeddedFont>
    <p:embeddedFont>
      <p:font typeface="Comic Sans Bold" panose="020B0604020202020204" charset="0"/>
      <p:regular r:id="rId19"/>
    </p:embeddedFont>
    <p:embeddedFont>
      <p:font typeface="Lora" pitchFamily="2" charset="0"/>
      <p:regular r:id="rId20"/>
    </p:embeddedFont>
    <p:embeddedFont>
      <p:font typeface="Lora Bold" panose="020B0604020202020204" charset="0"/>
      <p:regular r:id="rId21"/>
    </p:embeddedFont>
    <p:embeddedFont>
      <p:font typeface="Sanchez" panose="020B0604020202020204" charset="0"/>
      <p:regular r:id="rId22"/>
    </p:embeddedFont>
    <p:embeddedFont>
      <p:font typeface="Source Sans 3" panose="020B0604020202020204" charset="0"/>
      <p:regular r:id="rId23"/>
    </p:embeddedFont>
    <p:embeddedFont>
      <p:font typeface="Source Sans 3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D6031-1346-4E17-A235-CE2BB6882A86}" v="34" dt="2026-02-09T21:37:25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 Sonal" userId="b2481d8b30df5a05" providerId="LiveId" clId="{BC56CBBD-7C0C-4FDF-95CB-C7A5BD8B9EC8}"/>
    <pc:docChg chg="undo custSel modSld modMainMaster">
      <pc:chgData name="Shreya Sonal" userId="b2481d8b30df5a05" providerId="LiveId" clId="{BC56CBBD-7C0C-4FDF-95CB-C7A5BD8B9EC8}" dt="2026-02-09T21:43:07.190" v="114" actId="1076"/>
      <pc:docMkLst>
        <pc:docMk/>
      </pc:docMkLst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56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57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58"/>
        </pc:sldMkLst>
      </pc:sldChg>
      <pc:sldChg chg="addSp delSp modSp mod modTransition delAnim">
        <pc:chgData name="Shreya Sonal" userId="b2481d8b30df5a05" providerId="LiveId" clId="{BC56CBBD-7C0C-4FDF-95CB-C7A5BD8B9EC8}" dt="2026-02-09T21:43:07.190" v="114" actId="1076"/>
        <pc:sldMkLst>
          <pc:docMk/>
          <pc:sldMk cId="0" sldId="259"/>
        </pc:sldMkLst>
        <pc:spChg chg="mod">
          <ac:chgData name="Shreya Sonal" userId="b2481d8b30df5a05" providerId="LiveId" clId="{BC56CBBD-7C0C-4FDF-95CB-C7A5BD8B9EC8}" dt="2026-02-09T21:42:14.242" v="110" actId="1076"/>
          <ac:spMkLst>
            <pc:docMk/>
            <pc:sldMk cId="0" sldId="259"/>
            <ac:spMk id="84" creationId="{00000000-0000-0000-0000-000000000000}"/>
          </ac:spMkLst>
        </pc:spChg>
        <pc:spChg chg="mod">
          <ac:chgData name="Shreya Sonal" userId="b2481d8b30df5a05" providerId="LiveId" clId="{BC56CBBD-7C0C-4FDF-95CB-C7A5BD8B9EC8}" dt="2026-02-09T21:42:30.896" v="112" actId="14100"/>
          <ac:spMkLst>
            <pc:docMk/>
            <pc:sldMk cId="0" sldId="259"/>
            <ac:spMk id="85" creationId="{00000000-0000-0000-0000-000000000000}"/>
          </ac:spMkLst>
        </pc:spChg>
        <pc:grpChg chg="mod">
          <ac:chgData name="Shreya Sonal" userId="b2481d8b30df5a05" providerId="LiveId" clId="{BC56CBBD-7C0C-4FDF-95CB-C7A5BD8B9EC8}" dt="2026-02-09T21:41:48.121" v="106" actId="14100"/>
          <ac:grpSpMkLst>
            <pc:docMk/>
            <pc:sldMk cId="0" sldId="259"/>
            <ac:grpSpMk id="9" creationId="{00000000-0000-0000-0000-000000000000}"/>
          </ac:grpSpMkLst>
        </pc:grpChg>
        <pc:grpChg chg="mod">
          <ac:chgData name="Shreya Sonal" userId="b2481d8b30df5a05" providerId="LiveId" clId="{BC56CBBD-7C0C-4FDF-95CB-C7A5BD8B9EC8}" dt="2026-02-09T21:41:37.604" v="105" actId="1076"/>
          <ac:grpSpMkLst>
            <pc:docMk/>
            <pc:sldMk cId="0" sldId="259"/>
            <ac:grpSpMk id="83" creationId="{00000000-0000-0000-0000-000000000000}"/>
          </ac:grpSpMkLst>
        </pc:grpChg>
        <pc:grpChg chg="mod">
          <ac:chgData name="Shreya Sonal" userId="b2481d8b30df5a05" providerId="LiveId" clId="{BC56CBBD-7C0C-4FDF-95CB-C7A5BD8B9EC8}" dt="2026-02-09T21:43:07.190" v="114" actId="1076"/>
          <ac:grpSpMkLst>
            <pc:docMk/>
            <pc:sldMk cId="0" sldId="259"/>
            <ac:grpSpMk id="86" creationId="{00000000-0000-0000-0000-000000000000}"/>
          </ac:grpSpMkLst>
        </pc:grpChg>
        <pc:picChg chg="del">
          <ac:chgData name="Shreya Sonal" userId="b2481d8b30df5a05" providerId="LiveId" clId="{BC56CBBD-7C0C-4FDF-95CB-C7A5BD8B9EC8}" dt="2026-02-09T21:38:18.986" v="34" actId="478"/>
          <ac:picMkLst>
            <pc:docMk/>
            <pc:sldMk cId="0" sldId="259"/>
            <ac:picMk id="5" creationId="{00000000-0000-0000-0000-000000000000}"/>
          </ac:picMkLst>
        </pc:picChg>
        <pc:picChg chg="add del mod">
          <ac:chgData name="Shreya Sonal" userId="b2481d8b30df5a05" providerId="LiveId" clId="{BC56CBBD-7C0C-4FDF-95CB-C7A5BD8B9EC8}" dt="2026-02-09T21:38:38.274" v="37" actId="931"/>
          <ac:picMkLst>
            <pc:docMk/>
            <pc:sldMk cId="0" sldId="259"/>
            <ac:picMk id="90" creationId="{2BF0BEE1-6DED-FD11-3DCC-FF4462B6C9D1}"/>
          </ac:picMkLst>
        </pc:picChg>
        <pc:picChg chg="add mod ord">
          <ac:chgData name="Shreya Sonal" userId="b2481d8b30df5a05" providerId="LiveId" clId="{BC56CBBD-7C0C-4FDF-95CB-C7A5BD8B9EC8}" dt="2026-02-09T21:41:14.036" v="102" actId="14100"/>
          <ac:picMkLst>
            <pc:docMk/>
            <pc:sldMk cId="0" sldId="259"/>
            <ac:picMk id="92" creationId="{6AFE5AFB-2F1F-F78C-CC12-1E9ACAA4F919}"/>
          </ac:picMkLst>
        </pc:picChg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60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61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62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63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64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65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66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67"/>
        </pc:sldMkLst>
      </pc:sldChg>
      <pc:sldChg chg="modTransition">
        <pc:chgData name="Shreya Sonal" userId="b2481d8b30df5a05" providerId="LiveId" clId="{BC56CBBD-7C0C-4FDF-95CB-C7A5BD8B9EC8}" dt="2026-02-09T21:37:25.835" v="33"/>
        <pc:sldMkLst>
          <pc:docMk/>
          <pc:sldMk cId="0" sldId="268"/>
        </pc:sldMkLst>
      </pc:sldChg>
      <pc:sldMasterChg chg="modTransition modSldLayout">
        <pc:chgData name="Shreya Sonal" userId="b2481d8b30df5a05" providerId="LiveId" clId="{BC56CBBD-7C0C-4FDF-95CB-C7A5BD8B9EC8}" dt="2026-02-09T21:37:25.835" v="33"/>
        <pc:sldMasterMkLst>
          <pc:docMk/>
          <pc:sldMasterMk cId="0" sldId="2147483648"/>
        </pc:sldMasterMkLst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Shreya Sonal" userId="b2481d8b30df5a05" providerId="LiveId" clId="{BC56CBBD-7C0C-4FDF-95CB-C7A5BD8B9EC8}" dt="2026-02-09T21:37:25.835" v="33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linkedin.com/in/shreya-sonal88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6.png"/><Relationship Id="rId5" Type="http://schemas.openxmlformats.org/officeDocument/2006/relationships/image" Target="../media/image1.jpe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hyperlink" Target="https://www.linkedin.com/in/shreya-sonal88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5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5.png"/><Relationship Id="rId5" Type="http://schemas.openxmlformats.org/officeDocument/2006/relationships/image" Target="../media/image62.png"/><Relationship Id="rId10" Type="http://schemas.openxmlformats.org/officeDocument/2006/relationships/hyperlink" Target="https://www.linkedin.com/in/shreya-sonal88/" TargetMode="External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3.png"/><Relationship Id="rId11" Type="http://schemas.openxmlformats.org/officeDocument/2006/relationships/image" Target="../media/image5.png"/><Relationship Id="rId5" Type="http://schemas.openxmlformats.org/officeDocument/2006/relationships/image" Target="../media/image1.jpeg"/><Relationship Id="rId10" Type="http://schemas.openxmlformats.org/officeDocument/2006/relationships/hyperlink" Target="https://www.linkedin.com/in/shreya-sonal88/" TargetMode="External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hreya-sonal88/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linkedin.com/in/shreya-sonal88/" TargetMode="Externa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hyperlink" Target="https://www.linkedin.com/in/shreya-sonal88/" TargetMode="External"/><Relationship Id="rId5" Type="http://schemas.openxmlformats.org/officeDocument/2006/relationships/image" Target="../media/image1.jpe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41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hyperlink" Target="https://www.linkedin.com/in/shreya-sonal88/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26" Type="http://schemas.openxmlformats.org/officeDocument/2006/relationships/image" Target="../media/image43.png"/><Relationship Id="rId39" Type="http://schemas.openxmlformats.org/officeDocument/2006/relationships/image" Target="../media/image39.png"/><Relationship Id="rId21" Type="http://schemas.openxmlformats.org/officeDocument/2006/relationships/image" Target="../media/image27.png"/><Relationship Id="rId34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29" Type="http://schemas.openxmlformats.org/officeDocument/2006/relationships/image" Target="../media/image31.png"/><Relationship Id="rId41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2.png"/><Relationship Id="rId24" Type="http://schemas.openxmlformats.org/officeDocument/2006/relationships/image" Target="../media/image37.png"/><Relationship Id="rId32" Type="http://schemas.openxmlformats.org/officeDocument/2006/relationships/image" Target="../media/image33.png"/><Relationship Id="rId37" Type="http://schemas.openxmlformats.org/officeDocument/2006/relationships/image" Target="../media/image5.png"/><Relationship Id="rId40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55.png"/><Relationship Id="rId36" Type="http://schemas.openxmlformats.org/officeDocument/2006/relationships/hyperlink" Target="https://www.linkedin.com/in/shreya-sonal88/" TargetMode="External"/><Relationship Id="rId10" Type="http://schemas.openxmlformats.org/officeDocument/2006/relationships/image" Target="../media/image45.png"/><Relationship Id="rId19" Type="http://schemas.openxmlformats.org/officeDocument/2006/relationships/image" Target="../media/image41.png"/><Relationship Id="rId31" Type="http://schemas.openxmlformats.org/officeDocument/2006/relationships/image" Target="../media/image35.png"/><Relationship Id="rId4" Type="http://schemas.openxmlformats.org/officeDocument/2006/relationships/image" Target="../media/image52.png"/><Relationship Id="rId9" Type="http://schemas.openxmlformats.org/officeDocument/2006/relationships/image" Target="../media/image47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4.png"/><Relationship Id="rId30" Type="http://schemas.openxmlformats.org/officeDocument/2006/relationships/image" Target="../media/image49.png"/><Relationship Id="rId35" Type="http://schemas.openxmlformats.org/officeDocument/2006/relationships/image" Target="../media/image36.png"/><Relationship Id="rId8" Type="http://schemas.openxmlformats.org/officeDocument/2006/relationships/image" Target="../media/image46.png"/><Relationship Id="rId3" Type="http://schemas.openxmlformats.org/officeDocument/2006/relationships/image" Target="../media/image51.png"/><Relationship Id="rId12" Type="http://schemas.openxmlformats.org/officeDocument/2006/relationships/image" Target="../media/image44.png"/><Relationship Id="rId17" Type="http://schemas.openxmlformats.org/officeDocument/2006/relationships/image" Target="../media/image24.png"/><Relationship Id="rId25" Type="http://schemas.openxmlformats.org/officeDocument/2006/relationships/image" Target="../media/image30.png"/><Relationship Id="rId33" Type="http://schemas.openxmlformats.org/officeDocument/2006/relationships/image" Target="../media/image32.png"/><Relationship Id="rId38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11" Type="http://schemas.openxmlformats.org/officeDocument/2006/relationships/image" Target="../media/image5.png"/><Relationship Id="rId5" Type="http://schemas.openxmlformats.org/officeDocument/2006/relationships/image" Target="../media/image1.jpeg"/><Relationship Id="rId10" Type="http://schemas.openxmlformats.org/officeDocument/2006/relationships/hyperlink" Target="https://www.linkedin.com/in/shreya-sonal88/" TargetMode="Externa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hyperlink" Target="https://www.linkedin.com/in/shreya-sonal88/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19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5.png"/><Relationship Id="rId3" Type="http://schemas.openxmlformats.org/officeDocument/2006/relationships/image" Target="../media/image51.png"/><Relationship Id="rId7" Type="http://schemas.openxmlformats.org/officeDocument/2006/relationships/image" Target="../media/image78.png"/><Relationship Id="rId12" Type="http://schemas.openxmlformats.org/officeDocument/2006/relationships/hyperlink" Target="https://www.linkedin.com/in/shreya-sonal8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3.png"/><Relationship Id="rId5" Type="http://schemas.openxmlformats.org/officeDocument/2006/relationships/image" Target="../media/image1.jpe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hyperlink" Target="https://www.linkedin.com/in/shreya-sonal8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1270000" y="0"/>
                  </a:moveTo>
                  <a:lnTo>
                    <a:pt x="23114000" y="0"/>
                  </a:lnTo>
                  <a:cubicBezTo>
                    <a:pt x="23815402" y="0"/>
                    <a:pt x="24384000" y="568598"/>
                    <a:pt x="24384000" y="1270000"/>
                  </a:cubicBezTo>
                  <a:lnTo>
                    <a:pt x="24384000" y="12446000"/>
                  </a:lnTo>
                  <a:cubicBezTo>
                    <a:pt x="24384000" y="13147402"/>
                    <a:pt x="23815402" y="13716000"/>
                    <a:pt x="23114000" y="13716000"/>
                  </a:cubicBezTo>
                  <a:lnTo>
                    <a:pt x="1270000" y="13716000"/>
                  </a:lnTo>
                  <a:cubicBezTo>
                    <a:pt x="568598" y="13716000"/>
                    <a:pt x="0" y="13147402"/>
                    <a:pt x="0" y="12446000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55000"/>
          </a:blip>
          <a:srcRect t="13315" b="13315"/>
          <a:stretch>
            <a:fillRect/>
          </a:stretch>
        </p:blipFill>
        <p:spPr>
          <a:xfrm>
            <a:off x="9142486" y="0"/>
            <a:ext cx="9144000" cy="1028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181159" y="2671915"/>
            <a:ext cx="5069529" cy="1891008"/>
            <a:chOff x="0" y="0"/>
            <a:chExt cx="6759372" cy="2521344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6759321" cy="2521331"/>
            </a:xfrm>
            <a:custGeom>
              <a:avLst/>
              <a:gdLst/>
              <a:ahLst/>
              <a:cxnLst/>
              <a:rect l="l" t="t" r="r" b="b"/>
              <a:pathLst>
                <a:path w="6759321" h="2521331">
                  <a:moveTo>
                    <a:pt x="0" y="0"/>
                  </a:moveTo>
                  <a:lnTo>
                    <a:pt x="6759321" y="0"/>
                  </a:lnTo>
                  <a:lnTo>
                    <a:pt x="6759321" y="2521331"/>
                  </a:lnTo>
                  <a:lnTo>
                    <a:pt x="0" y="2521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" r="-1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577217" y="4835576"/>
            <a:ext cx="6277423" cy="3525736"/>
            <a:chOff x="0" y="0"/>
            <a:chExt cx="8369897" cy="4700981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8369935" cy="4701032"/>
            </a:xfrm>
            <a:custGeom>
              <a:avLst/>
              <a:gdLst/>
              <a:ahLst/>
              <a:cxnLst/>
              <a:rect l="l" t="t" r="r" b="b"/>
              <a:pathLst>
                <a:path w="8369935" h="4701032">
                  <a:moveTo>
                    <a:pt x="0" y="0"/>
                  </a:moveTo>
                  <a:lnTo>
                    <a:pt x="8369935" y="0"/>
                  </a:lnTo>
                  <a:lnTo>
                    <a:pt x="8369935" y="4701032"/>
                  </a:lnTo>
                  <a:lnTo>
                    <a:pt x="0" y="4701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1" b="-2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2162230" y="8088087"/>
            <a:ext cx="3413027" cy="114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1997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End-to-End Performance Review: Product, Data, Business &amp; Financial Insights.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482629" y="9420186"/>
            <a:ext cx="3732457" cy="779707"/>
            <a:chOff x="0" y="0"/>
            <a:chExt cx="4976609" cy="1039609"/>
          </a:xfrm>
        </p:grpSpPr>
        <p:sp>
          <p:nvSpPr>
            <p:cNvPr id="16" name="Freeform 16" descr="preencoded.png">
              <a:hlinkClick r:id="rId9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12" b="-31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191159" y="815578"/>
            <a:ext cx="6295132" cy="76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Coffee Brewery Shop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6069" y="8304162"/>
            <a:ext cx="7049691" cy="46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Crafted Excellence: Every Cup, Every Customer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95506" y="2786786"/>
            <a:ext cx="1086193" cy="13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62"/>
              </a:lnSpc>
            </a:pPr>
            <a:r>
              <a:rPr lang="en-US" sz="812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Top-Shop Revenue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83962" y="2963523"/>
            <a:ext cx="1097728" cy="21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2"/>
              </a:lnSpc>
            </a:pPr>
            <a:r>
              <a:rPr lang="en-US" sz="687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Analyze revenue streams from top-performing shops.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032164" y="3075727"/>
            <a:ext cx="1086183" cy="13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812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Loyalty Tier Share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32164" y="3252454"/>
            <a:ext cx="1097728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"/>
              </a:lnSpc>
            </a:pPr>
            <a:r>
              <a:rPr lang="en-US" sz="687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Examine the distribution of customers across loyalty tiers.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01841" y="3402816"/>
            <a:ext cx="1097728" cy="27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62"/>
              </a:lnSpc>
            </a:pPr>
            <a:r>
              <a:rPr lang="en-US" sz="812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Premium Buyer Traits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01841" y="3715245"/>
            <a:ext cx="1097728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2"/>
              </a:lnSpc>
            </a:pPr>
            <a:r>
              <a:rPr lang="en-US" sz="687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Identify common characteristics of premium buyers.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032164" y="4002500"/>
            <a:ext cx="1086183" cy="13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"/>
              </a:lnSpc>
            </a:pPr>
            <a:r>
              <a:rPr lang="en-US" sz="812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Market Segments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32164" y="4179227"/>
            <a:ext cx="1097728" cy="21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"/>
              </a:lnSpc>
            </a:pPr>
            <a:r>
              <a:rPr lang="en-US" sz="687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Define and understand distinct market segments.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28996" y="4950647"/>
            <a:ext cx="974941" cy="15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"/>
              </a:lnSpc>
            </a:pPr>
            <a:r>
              <a:rPr lang="en-US" sz="87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Wed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82629" y="4950647"/>
            <a:ext cx="974941" cy="15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"/>
              </a:lnSpc>
            </a:pPr>
            <a:r>
              <a:rPr lang="en-US" sz="87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Thu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739120" y="4950647"/>
            <a:ext cx="974941" cy="15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"/>
              </a:lnSpc>
            </a:pPr>
            <a:r>
              <a:rPr lang="en-US" sz="87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Fri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74850" y="6734308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Meeting with Jon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790911" y="6852171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Team bonding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790911" y="5633161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Checking emails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51809" y="5626541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HR meetings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551809" y="5959869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Onboarding new hire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44543" y="5293214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Attend CS meeting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808290" y="5959869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Team happy hour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808290" y="5293214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Attend CS meeting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808290" y="5626541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Office tour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98176" y="5293214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1:1 with Zach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298176" y="5633685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Company all hands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298176" y="5973299"/>
            <a:ext cx="835962" cy="24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Bugbashing diagrams V2 with eng team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298176" y="6436700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Customer call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551809" y="5293214"/>
            <a:ext cx="832618" cy="1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Vendor call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790911" y="5958802"/>
            <a:ext cx="835962" cy="36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Setup a call with our food vendor at the office in SF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90911" y="6518167"/>
            <a:ext cx="832618" cy="13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🍔 Lunch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38284" y="6516567"/>
            <a:ext cx="104870" cy="11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"/>
              </a:lnSpc>
            </a:pPr>
            <a:r>
              <a:rPr lang="en-US" sz="6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🍔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75363" y="4950647"/>
            <a:ext cx="974941" cy="15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"/>
              </a:lnSpc>
            </a:pPr>
            <a:r>
              <a:rPr lang="en-US" sz="87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Tue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721731" y="4950647"/>
            <a:ext cx="974941" cy="15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"/>
              </a:lnSpc>
            </a:pPr>
            <a:r>
              <a:rPr lang="en-US" sz="87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Mon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0000"/>
          </a:blip>
          <a:srcRect t="31657" b="316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3386667" y="0"/>
                  </a:moveTo>
                  <a:lnTo>
                    <a:pt x="5757333" y="0"/>
                  </a:lnTo>
                  <a:cubicBezTo>
                    <a:pt x="7627738" y="0"/>
                    <a:pt x="9144000" y="1516262"/>
                    <a:pt x="9144000" y="3386667"/>
                  </a:cubicBezTo>
                  <a:lnTo>
                    <a:pt x="9144000" y="10329333"/>
                  </a:lnTo>
                  <a:cubicBezTo>
                    <a:pt x="9144000" y="12199738"/>
                    <a:pt x="7627738" y="13716000"/>
                    <a:pt x="5757333" y="13716000"/>
                  </a:cubicBezTo>
                  <a:lnTo>
                    <a:pt x="3386667" y="13716000"/>
                  </a:lnTo>
                  <a:cubicBezTo>
                    <a:pt x="1516262" y="13716000"/>
                    <a:pt x="0" y="12199738"/>
                    <a:pt x="0" y="10329333"/>
                  </a:cubicBezTo>
                  <a:lnTo>
                    <a:pt x="0" y="3386667"/>
                  </a:lnTo>
                  <a:cubicBezTo>
                    <a:pt x="0" y="1516262"/>
                    <a:pt x="1516262" y="0"/>
                    <a:pt x="3386667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101040" y="1992516"/>
            <a:ext cx="10943777" cy="6301826"/>
            <a:chOff x="0" y="0"/>
            <a:chExt cx="14591703" cy="8402434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4591664" cy="8402447"/>
            </a:xfrm>
            <a:custGeom>
              <a:avLst/>
              <a:gdLst/>
              <a:ahLst/>
              <a:cxnLst/>
              <a:rect l="l" t="t" r="r" b="b"/>
              <a:pathLst>
                <a:path w="14591664" h="8402447">
                  <a:moveTo>
                    <a:pt x="0" y="0"/>
                  </a:moveTo>
                  <a:lnTo>
                    <a:pt x="14591664" y="0"/>
                  </a:lnTo>
                  <a:lnTo>
                    <a:pt x="14591664" y="8402447"/>
                  </a:lnTo>
                  <a:lnTo>
                    <a:pt x="0" y="8402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5" b="-1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7159" y="875557"/>
            <a:ext cx="1366990" cy="321916"/>
            <a:chOff x="0" y="0"/>
            <a:chExt cx="1822653" cy="429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2704" cy="429260"/>
            </a:xfrm>
            <a:custGeom>
              <a:avLst/>
              <a:gdLst/>
              <a:ahLst/>
              <a:cxnLst/>
              <a:rect l="l" t="t" r="r" b="b"/>
              <a:pathLst>
                <a:path w="1822704" h="429260">
                  <a:moveTo>
                    <a:pt x="0" y="31115"/>
                  </a:moveTo>
                  <a:cubicBezTo>
                    <a:pt x="0" y="13970"/>
                    <a:pt x="13970" y="0"/>
                    <a:pt x="31115" y="0"/>
                  </a:cubicBezTo>
                  <a:lnTo>
                    <a:pt x="1791589" y="0"/>
                  </a:lnTo>
                  <a:cubicBezTo>
                    <a:pt x="1808734" y="0"/>
                    <a:pt x="1822704" y="13970"/>
                    <a:pt x="1822704" y="31115"/>
                  </a:cubicBezTo>
                  <a:lnTo>
                    <a:pt x="1822704" y="398145"/>
                  </a:lnTo>
                  <a:cubicBezTo>
                    <a:pt x="1822704" y="415290"/>
                    <a:pt x="1808734" y="429260"/>
                    <a:pt x="1791589" y="429260"/>
                  </a:cubicBezTo>
                  <a:lnTo>
                    <a:pt x="31115" y="429260"/>
                  </a:lnTo>
                  <a:cubicBezTo>
                    <a:pt x="13970" y="429260"/>
                    <a:pt x="0" y="415290"/>
                    <a:pt x="0" y="398145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163841" y="958748"/>
            <a:ext cx="155524" cy="155524"/>
          </a:xfrm>
          <a:custGeom>
            <a:avLst/>
            <a:gdLst/>
            <a:ahLst/>
            <a:cxnLst/>
            <a:rect l="l" t="t" r="r" b="b"/>
            <a:pathLst>
              <a:path w="155524" h="155524">
                <a:moveTo>
                  <a:pt x="0" y="0"/>
                </a:moveTo>
                <a:lnTo>
                  <a:pt x="155524" y="0"/>
                </a:lnTo>
                <a:lnTo>
                  <a:pt x="155524" y="155525"/>
                </a:lnTo>
                <a:lnTo>
                  <a:pt x="0" y="155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2355" b="-3234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022029" y="9258300"/>
            <a:ext cx="3732457" cy="779707"/>
            <a:chOff x="0" y="0"/>
            <a:chExt cx="4976609" cy="1039609"/>
          </a:xfrm>
        </p:grpSpPr>
        <p:sp>
          <p:nvSpPr>
            <p:cNvPr id="14" name="Freeform 14" descr="preencoded.png">
              <a:hlinkClick r:id="rId9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12" b="-31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397051" y="924373"/>
            <a:ext cx="900408" cy="21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187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KEY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7159" y="1228877"/>
            <a:ext cx="4763691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Executive Dashboard 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7159" y="2333777"/>
            <a:ext cx="4763691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1. Product Performance Table:</a:t>
            </a: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 Some products exhibit high sales volume but lower margins, while others have lower volume but contribute significantly to profitability.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7159" y="3514178"/>
            <a:ext cx="4763691" cy="123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2. Top 10 Products by Per Base Price (Pie Chart):</a:t>
            </a: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 A significant portion of the top 10 products falls into a range price bracket (e.g., 80%), while smaller segments represent premium (e.g., 60%) and entry-level (e.g., 40%) price points.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7159" y="4942228"/>
            <a:ext cx="4763691" cy="123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 Payment Gap % (Horizontal Bar Chart):</a:t>
            </a: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 The assigned target payment gap % ranges up to 60%, whereas the payment gap % shows a higher range up to 77%, which is more than the target indicates for progressive status.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159" y="6336053"/>
            <a:ext cx="4763691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4. Top 15 Customers by Revenue (Bar Chart):</a:t>
            </a: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 The top few customers contribute disproportionately more revenue than the rest.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7159" y="7234578"/>
            <a:ext cx="4763691" cy="2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5. Revenue Bridge Value (Waterfall/Bridge Chart):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7159" y="7561746"/>
            <a:ext cx="4763691" cy="123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000"/>
              </a:lnSpc>
              <a:buFont typeface="Arial"/>
              <a:buChar char="•"/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Key components like "New Sales" and "Customer Retention" show significant positive contributions.</a:t>
            </a:r>
          </a:p>
          <a:p>
            <a:pPr marL="226219" lvl="1" indent="-113109" algn="l">
              <a:lnSpc>
                <a:spcPts val="2000"/>
              </a:lnSpc>
              <a:buFont typeface="Arial"/>
              <a:buChar char="•"/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Factors such as "Discounts Given" and "Returns/Refunds" represent deductions from potential revenue.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8955484"/>
            <a:ext cx="4763691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6. TR by City (Horizontal Bar Chart): </a:t>
            </a: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Mumbai consistently leads significantly in total revenue compared to all other cities.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1270000" y="0"/>
                  </a:moveTo>
                  <a:lnTo>
                    <a:pt x="23114000" y="0"/>
                  </a:lnTo>
                  <a:cubicBezTo>
                    <a:pt x="23815402" y="0"/>
                    <a:pt x="24384000" y="568598"/>
                    <a:pt x="24384000" y="1270000"/>
                  </a:cubicBezTo>
                  <a:lnTo>
                    <a:pt x="24384000" y="12446000"/>
                  </a:lnTo>
                  <a:cubicBezTo>
                    <a:pt x="24384000" y="13147402"/>
                    <a:pt x="23815402" y="13716000"/>
                    <a:pt x="23114000" y="13716000"/>
                  </a:cubicBezTo>
                  <a:lnTo>
                    <a:pt x="1270000" y="13716000"/>
                  </a:lnTo>
                  <a:cubicBezTo>
                    <a:pt x="568598" y="13716000"/>
                    <a:pt x="0" y="13147402"/>
                    <a:pt x="0" y="12446000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1430000" cy="10287000"/>
            <a:chOff x="0" y="0"/>
            <a:chExt cx="15240000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rcRect t="20018" b="20018"/>
            <a:stretch>
              <a:fillRect/>
            </a:stretch>
          </p:blipFill>
          <p:spPr>
            <a:xfrm>
              <a:off x="0" y="0"/>
              <a:ext cx="15240000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9" name="Freeform 9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48" r="-44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20813" y="827189"/>
            <a:ext cx="1050874" cy="311791"/>
            <a:chOff x="0" y="0"/>
            <a:chExt cx="1401166" cy="41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1191" cy="415798"/>
            </a:xfrm>
            <a:custGeom>
              <a:avLst/>
              <a:gdLst/>
              <a:ahLst/>
              <a:cxnLst/>
              <a:rect l="l" t="t" r="r" b="b"/>
              <a:pathLst>
                <a:path w="1401191" h="415798">
                  <a:moveTo>
                    <a:pt x="0" y="30353"/>
                  </a:moveTo>
                  <a:cubicBezTo>
                    <a:pt x="0" y="13589"/>
                    <a:pt x="13589" y="0"/>
                    <a:pt x="30353" y="0"/>
                  </a:cubicBezTo>
                  <a:lnTo>
                    <a:pt x="1370838" y="0"/>
                  </a:lnTo>
                  <a:cubicBezTo>
                    <a:pt x="1387602" y="0"/>
                    <a:pt x="1401191" y="13589"/>
                    <a:pt x="1401191" y="30353"/>
                  </a:cubicBezTo>
                  <a:lnTo>
                    <a:pt x="1401191" y="385445"/>
                  </a:lnTo>
                  <a:cubicBezTo>
                    <a:pt x="1401191" y="402209"/>
                    <a:pt x="1387602" y="415798"/>
                    <a:pt x="1370838" y="415798"/>
                  </a:cubicBezTo>
                  <a:lnTo>
                    <a:pt x="30353" y="415798"/>
                  </a:lnTo>
                  <a:cubicBezTo>
                    <a:pt x="13589" y="415671"/>
                    <a:pt x="0" y="402209"/>
                    <a:pt x="0" y="385445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134513" y="907256"/>
            <a:ext cx="151657" cy="151657"/>
          </a:xfrm>
          <a:custGeom>
            <a:avLst/>
            <a:gdLst/>
            <a:ahLst/>
            <a:cxnLst/>
            <a:rect l="l" t="t" r="r" b="b"/>
            <a:pathLst>
              <a:path w="151657" h="151657">
                <a:moveTo>
                  <a:pt x="0" y="0"/>
                </a:moveTo>
                <a:lnTo>
                  <a:pt x="151657" y="0"/>
                </a:lnTo>
                <a:lnTo>
                  <a:pt x="151657" y="151657"/>
                </a:lnTo>
                <a:lnTo>
                  <a:pt x="0" y="151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127" b="-3121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62945" y="2482005"/>
            <a:ext cx="19050" cy="5729583"/>
            <a:chOff x="0" y="0"/>
            <a:chExt cx="25400" cy="76394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00" cy="7639431"/>
            </a:xfrm>
            <a:custGeom>
              <a:avLst/>
              <a:gdLst/>
              <a:ahLst/>
              <a:cxnLst/>
              <a:rect l="l" t="t" r="r" b="b"/>
              <a:pathLst>
                <a:path w="25400" h="763943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7626731"/>
                  </a:lnTo>
                  <a:cubicBezTo>
                    <a:pt x="25400" y="7633716"/>
                    <a:pt x="19685" y="7639431"/>
                    <a:pt x="12700" y="7639431"/>
                  </a:cubicBezTo>
                  <a:cubicBezTo>
                    <a:pt x="5715" y="7639431"/>
                    <a:pt x="0" y="7633716"/>
                    <a:pt x="0" y="7626731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43895" y="2685755"/>
            <a:ext cx="379066" cy="19050"/>
            <a:chOff x="0" y="0"/>
            <a:chExt cx="505422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5460" cy="25400"/>
            </a:xfrm>
            <a:custGeom>
              <a:avLst/>
              <a:gdLst/>
              <a:ahLst/>
              <a:cxnLst/>
              <a:rect l="l" t="t" r="r" b="b"/>
              <a:pathLst>
                <a:path w="50546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92760" y="0"/>
                  </a:lnTo>
                  <a:cubicBezTo>
                    <a:pt x="499745" y="0"/>
                    <a:pt x="505460" y="5715"/>
                    <a:pt x="505460" y="12700"/>
                  </a:cubicBezTo>
                  <a:cubicBezTo>
                    <a:pt x="505460" y="19685"/>
                    <a:pt x="499745" y="25400"/>
                    <a:pt x="49276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91879" y="2624214"/>
            <a:ext cx="142132" cy="142132"/>
            <a:chOff x="0" y="0"/>
            <a:chExt cx="189509" cy="1895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9484" cy="189484"/>
            </a:xfrm>
            <a:custGeom>
              <a:avLst/>
              <a:gdLst/>
              <a:ahLst/>
              <a:cxnLst/>
              <a:rect l="l" t="t" r="r" b="b"/>
              <a:pathLst>
                <a:path w="189484" h="189484">
                  <a:moveTo>
                    <a:pt x="0" y="94742"/>
                  </a:moveTo>
                  <a:cubicBezTo>
                    <a:pt x="0" y="42418"/>
                    <a:pt x="42418" y="0"/>
                    <a:pt x="94742" y="0"/>
                  </a:cubicBezTo>
                  <a:cubicBezTo>
                    <a:pt x="147066" y="0"/>
                    <a:pt x="189484" y="42418"/>
                    <a:pt x="189484" y="94742"/>
                  </a:cubicBezTo>
                  <a:cubicBezTo>
                    <a:pt x="189484" y="147066"/>
                    <a:pt x="147066" y="189484"/>
                    <a:pt x="94742" y="189484"/>
                  </a:cubicBezTo>
                  <a:cubicBezTo>
                    <a:pt x="42418" y="189484"/>
                    <a:pt x="0" y="147066"/>
                    <a:pt x="0" y="94742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43895" y="4094578"/>
            <a:ext cx="379066" cy="19050"/>
            <a:chOff x="0" y="0"/>
            <a:chExt cx="505422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5460" cy="25400"/>
            </a:xfrm>
            <a:custGeom>
              <a:avLst/>
              <a:gdLst/>
              <a:ahLst/>
              <a:cxnLst/>
              <a:rect l="l" t="t" r="r" b="b"/>
              <a:pathLst>
                <a:path w="50546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92760" y="0"/>
                  </a:lnTo>
                  <a:cubicBezTo>
                    <a:pt x="499745" y="0"/>
                    <a:pt x="505460" y="5715"/>
                    <a:pt x="505460" y="12700"/>
                  </a:cubicBezTo>
                  <a:cubicBezTo>
                    <a:pt x="505460" y="19685"/>
                    <a:pt x="499745" y="25400"/>
                    <a:pt x="49276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91879" y="4033037"/>
            <a:ext cx="142132" cy="142132"/>
            <a:chOff x="0" y="0"/>
            <a:chExt cx="189509" cy="1895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484" cy="189484"/>
            </a:xfrm>
            <a:custGeom>
              <a:avLst/>
              <a:gdLst/>
              <a:ahLst/>
              <a:cxnLst/>
              <a:rect l="l" t="t" r="r" b="b"/>
              <a:pathLst>
                <a:path w="189484" h="189484">
                  <a:moveTo>
                    <a:pt x="0" y="94742"/>
                  </a:moveTo>
                  <a:cubicBezTo>
                    <a:pt x="0" y="42418"/>
                    <a:pt x="42418" y="0"/>
                    <a:pt x="94742" y="0"/>
                  </a:cubicBezTo>
                  <a:cubicBezTo>
                    <a:pt x="147066" y="0"/>
                    <a:pt x="189484" y="42418"/>
                    <a:pt x="189484" y="94742"/>
                  </a:cubicBezTo>
                  <a:cubicBezTo>
                    <a:pt x="189484" y="147066"/>
                    <a:pt x="147066" y="189484"/>
                    <a:pt x="94742" y="189484"/>
                  </a:cubicBezTo>
                  <a:cubicBezTo>
                    <a:pt x="42418" y="189484"/>
                    <a:pt x="0" y="147066"/>
                    <a:pt x="0" y="94742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143895" y="5503412"/>
            <a:ext cx="379066" cy="19050"/>
            <a:chOff x="0" y="0"/>
            <a:chExt cx="505422" cy="25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5460" cy="25400"/>
            </a:xfrm>
            <a:custGeom>
              <a:avLst/>
              <a:gdLst/>
              <a:ahLst/>
              <a:cxnLst/>
              <a:rect l="l" t="t" r="r" b="b"/>
              <a:pathLst>
                <a:path w="50546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92760" y="0"/>
                  </a:lnTo>
                  <a:cubicBezTo>
                    <a:pt x="499745" y="0"/>
                    <a:pt x="505460" y="5715"/>
                    <a:pt x="505460" y="12700"/>
                  </a:cubicBezTo>
                  <a:cubicBezTo>
                    <a:pt x="505460" y="19685"/>
                    <a:pt x="499745" y="25400"/>
                    <a:pt x="49276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91879" y="5441871"/>
            <a:ext cx="142132" cy="142132"/>
            <a:chOff x="0" y="0"/>
            <a:chExt cx="189509" cy="1895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89484" cy="189484"/>
            </a:xfrm>
            <a:custGeom>
              <a:avLst/>
              <a:gdLst/>
              <a:ahLst/>
              <a:cxnLst/>
              <a:rect l="l" t="t" r="r" b="b"/>
              <a:pathLst>
                <a:path w="189484" h="189484">
                  <a:moveTo>
                    <a:pt x="0" y="94742"/>
                  </a:moveTo>
                  <a:cubicBezTo>
                    <a:pt x="0" y="42418"/>
                    <a:pt x="42418" y="0"/>
                    <a:pt x="94742" y="0"/>
                  </a:cubicBezTo>
                  <a:cubicBezTo>
                    <a:pt x="147066" y="0"/>
                    <a:pt x="189484" y="42418"/>
                    <a:pt x="189484" y="94742"/>
                  </a:cubicBezTo>
                  <a:cubicBezTo>
                    <a:pt x="189484" y="147066"/>
                    <a:pt x="147066" y="189484"/>
                    <a:pt x="94742" y="189484"/>
                  </a:cubicBezTo>
                  <a:cubicBezTo>
                    <a:pt x="42418" y="189484"/>
                    <a:pt x="0" y="147066"/>
                    <a:pt x="0" y="94742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143895" y="6912235"/>
            <a:ext cx="379066" cy="19050"/>
            <a:chOff x="0" y="0"/>
            <a:chExt cx="505422" cy="25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05460" cy="25400"/>
            </a:xfrm>
            <a:custGeom>
              <a:avLst/>
              <a:gdLst/>
              <a:ahLst/>
              <a:cxnLst/>
              <a:rect l="l" t="t" r="r" b="b"/>
              <a:pathLst>
                <a:path w="50546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92760" y="0"/>
                  </a:lnTo>
                  <a:cubicBezTo>
                    <a:pt x="499745" y="0"/>
                    <a:pt x="505460" y="5715"/>
                    <a:pt x="505460" y="12700"/>
                  </a:cubicBezTo>
                  <a:cubicBezTo>
                    <a:pt x="505460" y="19685"/>
                    <a:pt x="499745" y="25400"/>
                    <a:pt x="49276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91879" y="6850704"/>
            <a:ext cx="142132" cy="142132"/>
            <a:chOff x="0" y="0"/>
            <a:chExt cx="189509" cy="18950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9484" cy="189484"/>
            </a:xfrm>
            <a:custGeom>
              <a:avLst/>
              <a:gdLst/>
              <a:ahLst/>
              <a:cxnLst/>
              <a:rect l="l" t="t" r="r" b="b"/>
              <a:pathLst>
                <a:path w="189484" h="189484">
                  <a:moveTo>
                    <a:pt x="0" y="94742"/>
                  </a:moveTo>
                  <a:cubicBezTo>
                    <a:pt x="0" y="42418"/>
                    <a:pt x="42418" y="0"/>
                    <a:pt x="94742" y="0"/>
                  </a:cubicBezTo>
                  <a:cubicBezTo>
                    <a:pt x="147066" y="0"/>
                    <a:pt x="189484" y="42418"/>
                    <a:pt x="189484" y="94742"/>
                  </a:cubicBezTo>
                  <a:cubicBezTo>
                    <a:pt x="189484" y="147066"/>
                    <a:pt x="147066" y="189484"/>
                    <a:pt x="94742" y="189484"/>
                  </a:cubicBezTo>
                  <a:cubicBezTo>
                    <a:pt x="42418" y="189484"/>
                    <a:pt x="0" y="147066"/>
                    <a:pt x="0" y="94742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020813" y="8012106"/>
            <a:ext cx="9388373" cy="1113082"/>
            <a:chOff x="0" y="0"/>
            <a:chExt cx="12517831" cy="148410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517882" cy="1484122"/>
            </a:xfrm>
            <a:custGeom>
              <a:avLst/>
              <a:gdLst/>
              <a:ahLst/>
              <a:cxnLst/>
              <a:rect l="l" t="t" r="r" b="b"/>
              <a:pathLst>
                <a:path w="12517882" h="1484122">
                  <a:moveTo>
                    <a:pt x="0" y="37973"/>
                  </a:moveTo>
                  <a:cubicBezTo>
                    <a:pt x="0" y="17018"/>
                    <a:pt x="17018" y="0"/>
                    <a:pt x="37973" y="0"/>
                  </a:cubicBezTo>
                  <a:lnTo>
                    <a:pt x="12479909" y="0"/>
                  </a:lnTo>
                  <a:cubicBezTo>
                    <a:pt x="12500864" y="0"/>
                    <a:pt x="12517882" y="17018"/>
                    <a:pt x="12517882" y="37973"/>
                  </a:cubicBezTo>
                  <a:lnTo>
                    <a:pt x="12517882" y="1446149"/>
                  </a:lnTo>
                  <a:cubicBezTo>
                    <a:pt x="12517882" y="1467104"/>
                    <a:pt x="12500864" y="1484122"/>
                    <a:pt x="12479909" y="1484122"/>
                  </a:cubicBezTo>
                  <a:lnTo>
                    <a:pt x="37973" y="1484122"/>
                  </a:lnTo>
                  <a:cubicBezTo>
                    <a:pt x="17018" y="1484122"/>
                    <a:pt x="0" y="1467104"/>
                    <a:pt x="0" y="1446149"/>
                  </a:cubicBezTo>
                  <a:close/>
                </a:path>
              </a:pathLst>
            </a:custGeom>
            <a:solidFill>
              <a:srgbClr val="995515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10266" y="8264071"/>
            <a:ext cx="236934" cy="189462"/>
            <a:chOff x="0" y="0"/>
            <a:chExt cx="315912" cy="252616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315976" cy="252603"/>
            </a:xfrm>
            <a:custGeom>
              <a:avLst/>
              <a:gdLst/>
              <a:ahLst/>
              <a:cxnLst/>
              <a:rect l="l" t="t" r="r" b="b"/>
              <a:pathLst>
                <a:path w="315976" h="252603">
                  <a:moveTo>
                    <a:pt x="0" y="0"/>
                  </a:moveTo>
                  <a:lnTo>
                    <a:pt x="315976" y="0"/>
                  </a:lnTo>
                  <a:lnTo>
                    <a:pt x="315976" y="252603"/>
                  </a:lnTo>
                  <a:lnTo>
                    <a:pt x="0" y="252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5" r="20" b="-25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614086" y="9290409"/>
            <a:ext cx="3732457" cy="779707"/>
            <a:chOff x="0" y="0"/>
            <a:chExt cx="4976609" cy="1039609"/>
          </a:xfrm>
        </p:grpSpPr>
        <p:sp>
          <p:nvSpPr>
            <p:cNvPr id="38" name="Freeform 38" descr="preencoded.png">
              <a:hlinkClick r:id="rId10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12" b="-310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1361923" y="874508"/>
            <a:ext cx="823483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dirty="0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ANALYSIS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0813" y="1177376"/>
            <a:ext cx="9388373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 dirty="0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Product Manager Perspective – Journey &amp; Uplift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921221" y="2527992"/>
            <a:ext cx="2428875" cy="28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🎯</a:t>
            </a: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 Product Analysis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21221" y="2888304"/>
            <a:ext cx="8487966" cy="70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Premium products drive 70% of revenue despite being 30% of volume</a:t>
            </a:r>
          </a:p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Specialty drinks (Hazelnut Affogato, Vanilla Latte) have highest margins</a:t>
            </a:r>
          </a:p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Opportunity: Create seasonal premium variants to capture higher AOV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921221" y="3936825"/>
            <a:ext cx="2860328" cy="271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💰</a:t>
            </a:r>
            <a:r>
              <a:rPr lang="en-US" sz="1750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 Financial Analysis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921221" y="4297137"/>
            <a:ext cx="8487966" cy="70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The revenue bridge shows ₹159.32K increase with minimal refund impact</a:t>
            </a:r>
          </a:p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A payment gap of 77% indicates cash flow optimization potential</a:t>
            </a:r>
          </a:p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TOV goal achievement needs 1300% growth—requires aggressive upselling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921220" y="5345649"/>
            <a:ext cx="2651125" cy="271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📊</a:t>
            </a:r>
            <a:r>
              <a:rPr lang="en-US" sz="1750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 Business Analysis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921221" y="5705970"/>
            <a:ext cx="8487966" cy="70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Customer acquisition strong (216 active), retention needs improvement</a:t>
            </a:r>
          </a:p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Geographic expansion opportunity in underperforming cities</a:t>
            </a:r>
          </a:p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The loyalty program conversion rate from Bronze to Silver is critical metric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21221" y="6754482"/>
            <a:ext cx="2860328" cy="271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👥</a:t>
            </a:r>
            <a:r>
              <a:rPr lang="en-US" sz="1750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 Customer Analysis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921221" y="7114794"/>
            <a:ext cx="8487966" cy="70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62% Bronze tier represents untapped loyalty potential</a:t>
            </a:r>
          </a:p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The top 15 customers contribute disproportionate revenue (50.9%)</a:t>
            </a:r>
          </a:p>
          <a:p>
            <a:pPr marL="216793" lvl="1" indent="-108396" algn="l">
              <a:lnSpc>
                <a:spcPts val="1937"/>
              </a:lnSpc>
              <a:buAutoNum type="arabicPeriod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Gender distribution balanced, enabling broad marketing strategies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636662" y="8150962"/>
            <a:ext cx="8583063" cy="71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43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Foundation For Success: Strong operations + premium product-market fit + geographic diversification = proven foundation. The path forward is clear: transform one-time buyers into loyal repeat customers while protecting the margin strength that makes growth profitable.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1270000" y="0"/>
                  </a:moveTo>
                  <a:lnTo>
                    <a:pt x="23114000" y="0"/>
                  </a:lnTo>
                  <a:cubicBezTo>
                    <a:pt x="23815402" y="0"/>
                    <a:pt x="24384000" y="568598"/>
                    <a:pt x="24384000" y="1270000"/>
                  </a:cubicBezTo>
                  <a:lnTo>
                    <a:pt x="24384000" y="12446000"/>
                  </a:lnTo>
                  <a:cubicBezTo>
                    <a:pt x="24384000" y="13147402"/>
                    <a:pt x="23815402" y="13716000"/>
                    <a:pt x="23114000" y="13716000"/>
                  </a:cubicBezTo>
                  <a:lnTo>
                    <a:pt x="1270000" y="13716000"/>
                  </a:lnTo>
                  <a:cubicBezTo>
                    <a:pt x="568598" y="13716000"/>
                    <a:pt x="0" y="13147402"/>
                    <a:pt x="0" y="12446000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20000"/>
          </a:blip>
          <a:srcRect t="19436" b="19436"/>
          <a:stretch>
            <a:fillRect/>
          </a:stretch>
        </p:blipFill>
        <p:spPr>
          <a:xfrm>
            <a:off x="6705600" y="0"/>
            <a:ext cx="12192000" cy="1028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620591" y="1064714"/>
            <a:ext cx="821531" cy="218180"/>
            <a:chOff x="0" y="0"/>
            <a:chExt cx="1095375" cy="290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5375" cy="290831"/>
            </a:xfrm>
            <a:custGeom>
              <a:avLst/>
              <a:gdLst/>
              <a:ahLst/>
              <a:cxnLst/>
              <a:rect l="l" t="t" r="r" b="b"/>
              <a:pathLst>
                <a:path w="1095375" h="290831">
                  <a:moveTo>
                    <a:pt x="0" y="22606"/>
                  </a:moveTo>
                  <a:cubicBezTo>
                    <a:pt x="0" y="10160"/>
                    <a:pt x="10160" y="0"/>
                    <a:pt x="22606" y="0"/>
                  </a:cubicBezTo>
                  <a:lnTo>
                    <a:pt x="1072769" y="0"/>
                  </a:lnTo>
                  <a:cubicBezTo>
                    <a:pt x="1085342" y="0"/>
                    <a:pt x="1095375" y="10160"/>
                    <a:pt x="1095375" y="22606"/>
                  </a:cubicBezTo>
                  <a:lnTo>
                    <a:pt x="1095375" y="268224"/>
                  </a:lnTo>
                  <a:cubicBezTo>
                    <a:pt x="1095375" y="280797"/>
                    <a:pt x="1085215" y="290830"/>
                    <a:pt x="1072769" y="290830"/>
                  </a:cubicBezTo>
                  <a:lnTo>
                    <a:pt x="22606" y="290830"/>
                  </a:lnTo>
                  <a:cubicBezTo>
                    <a:pt x="10160" y="290957"/>
                    <a:pt x="0" y="280797"/>
                    <a:pt x="0" y="268224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705573" y="1117102"/>
            <a:ext cx="113262" cy="113262"/>
          </a:xfrm>
          <a:custGeom>
            <a:avLst/>
            <a:gdLst/>
            <a:ahLst/>
            <a:cxnLst/>
            <a:rect l="l" t="t" r="r" b="b"/>
            <a:pathLst>
              <a:path w="113262" h="113262">
                <a:moveTo>
                  <a:pt x="0" y="0"/>
                </a:moveTo>
                <a:lnTo>
                  <a:pt x="113261" y="0"/>
                </a:lnTo>
                <a:lnTo>
                  <a:pt x="113261" y="113261"/>
                </a:lnTo>
                <a:lnTo>
                  <a:pt x="0" y="1132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620591" y="2444506"/>
            <a:ext cx="566442" cy="849811"/>
            <a:chOff x="0" y="0"/>
            <a:chExt cx="755256" cy="11330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5269" cy="1132967"/>
            </a:xfrm>
            <a:custGeom>
              <a:avLst/>
              <a:gdLst/>
              <a:ahLst/>
              <a:cxnLst/>
              <a:rect l="l" t="t" r="r" b="b"/>
              <a:pathLst>
                <a:path w="755269" h="1132967">
                  <a:moveTo>
                    <a:pt x="0" y="377571"/>
                  </a:moveTo>
                  <a:cubicBezTo>
                    <a:pt x="0" y="169037"/>
                    <a:pt x="169037" y="0"/>
                    <a:pt x="377571" y="0"/>
                  </a:cubicBezTo>
                  <a:cubicBezTo>
                    <a:pt x="586105" y="0"/>
                    <a:pt x="755269" y="169037"/>
                    <a:pt x="755269" y="377571"/>
                  </a:cubicBezTo>
                  <a:lnTo>
                    <a:pt x="755269" y="755396"/>
                  </a:lnTo>
                  <a:cubicBezTo>
                    <a:pt x="755269" y="963930"/>
                    <a:pt x="586232" y="1132967"/>
                    <a:pt x="377698" y="1132967"/>
                  </a:cubicBezTo>
                  <a:cubicBezTo>
                    <a:pt x="169164" y="1132967"/>
                    <a:pt x="0" y="964057"/>
                    <a:pt x="0" y="755396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20591" y="3361287"/>
            <a:ext cx="566442" cy="849811"/>
            <a:chOff x="0" y="0"/>
            <a:chExt cx="755256" cy="11330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5269" cy="1132967"/>
            </a:xfrm>
            <a:custGeom>
              <a:avLst/>
              <a:gdLst/>
              <a:ahLst/>
              <a:cxnLst/>
              <a:rect l="l" t="t" r="r" b="b"/>
              <a:pathLst>
                <a:path w="755269" h="1132967">
                  <a:moveTo>
                    <a:pt x="0" y="377571"/>
                  </a:moveTo>
                  <a:cubicBezTo>
                    <a:pt x="0" y="169037"/>
                    <a:pt x="169037" y="0"/>
                    <a:pt x="377571" y="0"/>
                  </a:cubicBezTo>
                  <a:cubicBezTo>
                    <a:pt x="586105" y="0"/>
                    <a:pt x="755269" y="169037"/>
                    <a:pt x="755269" y="377571"/>
                  </a:cubicBezTo>
                  <a:lnTo>
                    <a:pt x="755269" y="755396"/>
                  </a:lnTo>
                  <a:cubicBezTo>
                    <a:pt x="755269" y="963930"/>
                    <a:pt x="586232" y="1132967"/>
                    <a:pt x="377698" y="1132967"/>
                  </a:cubicBezTo>
                  <a:cubicBezTo>
                    <a:pt x="169164" y="1132967"/>
                    <a:pt x="0" y="964057"/>
                    <a:pt x="0" y="755396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620591" y="4278068"/>
            <a:ext cx="566442" cy="849811"/>
            <a:chOff x="0" y="0"/>
            <a:chExt cx="755256" cy="11330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5269" cy="1132967"/>
            </a:xfrm>
            <a:custGeom>
              <a:avLst/>
              <a:gdLst/>
              <a:ahLst/>
              <a:cxnLst/>
              <a:rect l="l" t="t" r="r" b="b"/>
              <a:pathLst>
                <a:path w="755269" h="1132967">
                  <a:moveTo>
                    <a:pt x="0" y="377571"/>
                  </a:moveTo>
                  <a:cubicBezTo>
                    <a:pt x="0" y="169037"/>
                    <a:pt x="169037" y="0"/>
                    <a:pt x="377571" y="0"/>
                  </a:cubicBezTo>
                  <a:cubicBezTo>
                    <a:pt x="586105" y="0"/>
                    <a:pt x="755269" y="169037"/>
                    <a:pt x="755269" y="377571"/>
                  </a:cubicBezTo>
                  <a:lnTo>
                    <a:pt x="755269" y="755396"/>
                  </a:lnTo>
                  <a:cubicBezTo>
                    <a:pt x="755269" y="963930"/>
                    <a:pt x="586232" y="1132967"/>
                    <a:pt x="377698" y="1132967"/>
                  </a:cubicBezTo>
                  <a:cubicBezTo>
                    <a:pt x="169164" y="1132967"/>
                    <a:pt x="0" y="964057"/>
                    <a:pt x="0" y="755396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620591" y="5821118"/>
            <a:ext cx="566442" cy="849811"/>
            <a:chOff x="0" y="0"/>
            <a:chExt cx="755256" cy="11330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5269" cy="1132967"/>
            </a:xfrm>
            <a:custGeom>
              <a:avLst/>
              <a:gdLst/>
              <a:ahLst/>
              <a:cxnLst/>
              <a:rect l="l" t="t" r="r" b="b"/>
              <a:pathLst>
                <a:path w="755269" h="1132967">
                  <a:moveTo>
                    <a:pt x="0" y="377571"/>
                  </a:moveTo>
                  <a:cubicBezTo>
                    <a:pt x="0" y="169037"/>
                    <a:pt x="169037" y="0"/>
                    <a:pt x="377571" y="0"/>
                  </a:cubicBezTo>
                  <a:cubicBezTo>
                    <a:pt x="586105" y="0"/>
                    <a:pt x="755269" y="169037"/>
                    <a:pt x="755269" y="377571"/>
                  </a:cubicBezTo>
                  <a:lnTo>
                    <a:pt x="755269" y="755396"/>
                  </a:lnTo>
                  <a:cubicBezTo>
                    <a:pt x="755269" y="963930"/>
                    <a:pt x="586232" y="1132967"/>
                    <a:pt x="377698" y="1132967"/>
                  </a:cubicBezTo>
                  <a:cubicBezTo>
                    <a:pt x="169164" y="1132967"/>
                    <a:pt x="0" y="964057"/>
                    <a:pt x="0" y="755396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620591" y="6737899"/>
            <a:ext cx="566442" cy="849811"/>
            <a:chOff x="0" y="0"/>
            <a:chExt cx="755256" cy="11330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55269" cy="1132967"/>
            </a:xfrm>
            <a:custGeom>
              <a:avLst/>
              <a:gdLst/>
              <a:ahLst/>
              <a:cxnLst/>
              <a:rect l="l" t="t" r="r" b="b"/>
              <a:pathLst>
                <a:path w="755269" h="1132967">
                  <a:moveTo>
                    <a:pt x="0" y="377571"/>
                  </a:moveTo>
                  <a:cubicBezTo>
                    <a:pt x="0" y="169037"/>
                    <a:pt x="169037" y="0"/>
                    <a:pt x="377571" y="0"/>
                  </a:cubicBezTo>
                  <a:cubicBezTo>
                    <a:pt x="586105" y="0"/>
                    <a:pt x="755269" y="169037"/>
                    <a:pt x="755269" y="377571"/>
                  </a:cubicBezTo>
                  <a:lnTo>
                    <a:pt x="755269" y="755396"/>
                  </a:lnTo>
                  <a:cubicBezTo>
                    <a:pt x="755269" y="963930"/>
                    <a:pt x="586232" y="1132967"/>
                    <a:pt x="377698" y="1132967"/>
                  </a:cubicBezTo>
                  <a:cubicBezTo>
                    <a:pt x="169164" y="1132967"/>
                    <a:pt x="0" y="964057"/>
                    <a:pt x="0" y="755396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620591" y="7654681"/>
            <a:ext cx="566442" cy="849811"/>
            <a:chOff x="0" y="0"/>
            <a:chExt cx="755256" cy="113308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55269" cy="1132967"/>
            </a:xfrm>
            <a:custGeom>
              <a:avLst/>
              <a:gdLst/>
              <a:ahLst/>
              <a:cxnLst/>
              <a:rect l="l" t="t" r="r" b="b"/>
              <a:pathLst>
                <a:path w="755269" h="1132967">
                  <a:moveTo>
                    <a:pt x="0" y="377571"/>
                  </a:moveTo>
                  <a:cubicBezTo>
                    <a:pt x="0" y="169037"/>
                    <a:pt x="169037" y="0"/>
                    <a:pt x="377571" y="0"/>
                  </a:cubicBezTo>
                  <a:cubicBezTo>
                    <a:pt x="586105" y="0"/>
                    <a:pt x="755269" y="169037"/>
                    <a:pt x="755269" y="377571"/>
                  </a:cubicBezTo>
                  <a:lnTo>
                    <a:pt x="755269" y="755396"/>
                  </a:lnTo>
                  <a:cubicBezTo>
                    <a:pt x="755269" y="963930"/>
                    <a:pt x="586232" y="1132967"/>
                    <a:pt x="377698" y="1132967"/>
                  </a:cubicBezTo>
                  <a:cubicBezTo>
                    <a:pt x="169164" y="1132967"/>
                    <a:pt x="0" y="964057"/>
                    <a:pt x="0" y="755396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620591" y="8822084"/>
            <a:ext cx="10038921" cy="405621"/>
            <a:chOff x="0" y="0"/>
            <a:chExt cx="13206412" cy="5336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206349" cy="533528"/>
            </a:xfrm>
            <a:custGeom>
              <a:avLst/>
              <a:gdLst/>
              <a:ahLst/>
              <a:cxnLst/>
              <a:rect l="l" t="t" r="r" b="b"/>
              <a:pathLst>
                <a:path w="13206349" h="533528">
                  <a:moveTo>
                    <a:pt x="0" y="28321"/>
                  </a:moveTo>
                  <a:cubicBezTo>
                    <a:pt x="0" y="12700"/>
                    <a:pt x="12700" y="0"/>
                    <a:pt x="28321" y="0"/>
                  </a:cubicBezTo>
                  <a:lnTo>
                    <a:pt x="13178028" y="0"/>
                  </a:lnTo>
                  <a:cubicBezTo>
                    <a:pt x="13193649" y="0"/>
                    <a:pt x="13206349" y="12700"/>
                    <a:pt x="13206349" y="28321"/>
                  </a:cubicBezTo>
                  <a:lnTo>
                    <a:pt x="13206349" y="505206"/>
                  </a:lnTo>
                  <a:cubicBezTo>
                    <a:pt x="13206349" y="520827"/>
                    <a:pt x="13193649" y="533527"/>
                    <a:pt x="13178028" y="533527"/>
                  </a:cubicBezTo>
                  <a:lnTo>
                    <a:pt x="28321" y="533527"/>
                  </a:lnTo>
                  <a:cubicBezTo>
                    <a:pt x="12700" y="533654"/>
                    <a:pt x="0" y="520954"/>
                    <a:pt x="0" y="505206"/>
                  </a:cubicBezTo>
                  <a:close/>
                </a:path>
              </a:pathLst>
            </a:custGeom>
            <a:solidFill>
              <a:srgbClr val="995515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762132" y="8924182"/>
            <a:ext cx="176955" cy="141532"/>
            <a:chOff x="0" y="0"/>
            <a:chExt cx="235941" cy="188709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235966" cy="188722"/>
            </a:xfrm>
            <a:custGeom>
              <a:avLst/>
              <a:gdLst/>
              <a:ahLst/>
              <a:cxnLst/>
              <a:rect l="l" t="t" r="r" b="b"/>
              <a:pathLst>
                <a:path w="235966" h="188722">
                  <a:moveTo>
                    <a:pt x="0" y="0"/>
                  </a:moveTo>
                  <a:lnTo>
                    <a:pt x="235966" y="0"/>
                  </a:lnTo>
                  <a:lnTo>
                    <a:pt x="235966" y="188722"/>
                  </a:lnTo>
                  <a:lnTo>
                    <a:pt x="0" y="188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56" r="-645" b="6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3927054" y="9387335"/>
            <a:ext cx="3732457" cy="779707"/>
            <a:chOff x="0" y="0"/>
            <a:chExt cx="4976609" cy="1039609"/>
          </a:xfrm>
        </p:grpSpPr>
        <p:sp>
          <p:nvSpPr>
            <p:cNvPr id="30" name="Freeform 30" descr="preencoded.png">
              <a:hlinkClick r:id="rId10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12" b="-310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7875384" y="1107129"/>
            <a:ext cx="481755" cy="13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sz="875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STRATEGY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18835" y="1375191"/>
            <a:ext cx="6602311" cy="43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Strategic Recommendations &amp; Next Steps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850619" y="2101715"/>
            <a:ext cx="3502918" cy="24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⚡</a:t>
            </a:r>
            <a:r>
              <a:rPr lang="en-US" sz="1562" dirty="0">
                <a:solidFill>
                  <a:srgbClr val="38512F"/>
                </a:solidFill>
                <a:latin typeface="Archivo Black"/>
                <a:ea typeface="Archivo Black"/>
                <a:cs typeface="Archivo Black"/>
                <a:sym typeface="Archivo Black"/>
              </a:rPr>
              <a:t> Immediate Actions (Q1 2025)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97556" y="2765222"/>
            <a:ext cx="212379" cy="23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54003" y="2566988"/>
            <a:ext cx="2792463" cy="20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Launch Premium Bundle Program: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254003" y="2825058"/>
            <a:ext cx="6033989" cy="16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Create coffee and snack combos targeting ₹500-600 AOV, driving toward a 1300% growth goal.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97556" y="3682003"/>
            <a:ext cx="212379" cy="23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54003" y="3483769"/>
            <a:ext cx="2047132" cy="20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Loyalty Tier Acceleration: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254003" y="3741839"/>
            <a:ext cx="6356648" cy="16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Double reward points for Bronze customers on their 3rd purchase to boost Silver conversion by 15%.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97556" y="4598784"/>
            <a:ext cx="212379" cy="23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254003" y="4400550"/>
            <a:ext cx="2186435" cy="20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Metro Grind Revitalization: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254003" y="4658620"/>
            <a:ext cx="6367165" cy="16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Pilot express service model and limited-time promotions to increase revenue by 50% within 6 months.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865695" y="5450541"/>
            <a:ext cx="4285159" cy="24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🚀</a:t>
            </a:r>
            <a:r>
              <a:rPr lang="en-US" sz="1562" dirty="0">
                <a:solidFill>
                  <a:srgbClr val="38512F"/>
                </a:solidFill>
                <a:latin typeface="Archivo Black"/>
                <a:ea typeface="Archivo Black"/>
                <a:cs typeface="Archivo Black"/>
                <a:sym typeface="Archivo Black"/>
              </a:rPr>
              <a:t> Medium-Term Strategy (Q2-Q4 2025)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97556" y="6141834"/>
            <a:ext cx="212379" cy="23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254003" y="5943600"/>
            <a:ext cx="1666284" cy="20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Product Innovation: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254003" y="6201670"/>
            <a:ext cx="7678638" cy="16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Develop seasonal premium variants and limited-edition drinks to maintain customer excitement and premium pricing power.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797556" y="7058616"/>
            <a:ext cx="212379" cy="23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254003" y="6860381"/>
            <a:ext cx="1822247" cy="20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Geographic Expansion: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54003" y="7118452"/>
            <a:ext cx="6645275" cy="16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Open 2 new locations in high-potential cities (Delhi, Bangalore), targeting ₹20K monthly revenue per shop.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797556" y="7975397"/>
            <a:ext cx="212379" cy="23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254003" y="7777162"/>
            <a:ext cx="2313984" cy="20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249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Data-Driven Personalization: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254003" y="8035233"/>
            <a:ext cx="8144768" cy="16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Implement an AI-powered recommendation engine to suggest products based on purchase history and increase cross-sell by 25%.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80619" y="8914809"/>
            <a:ext cx="9916492" cy="16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062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🎯</a:t>
            </a:r>
            <a:r>
              <a:rPr lang="en-US" sz="106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Success Metrics: 25% revenue growth, 20% Bronze→Silver conversion, &lt;0.5% refund rate, 40% increase in customer cross-sellinglifetime value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1270000" y="0"/>
                  </a:moveTo>
                  <a:lnTo>
                    <a:pt x="23114000" y="0"/>
                  </a:lnTo>
                  <a:cubicBezTo>
                    <a:pt x="23815402" y="0"/>
                    <a:pt x="24384000" y="568598"/>
                    <a:pt x="24384000" y="1270000"/>
                  </a:cubicBezTo>
                  <a:lnTo>
                    <a:pt x="24384000" y="12446000"/>
                  </a:lnTo>
                  <a:cubicBezTo>
                    <a:pt x="24384000" y="13147402"/>
                    <a:pt x="23815402" y="13716000"/>
                    <a:pt x="23114000" y="13716000"/>
                  </a:cubicBezTo>
                  <a:lnTo>
                    <a:pt x="1270000" y="13716000"/>
                  </a:lnTo>
                  <a:cubicBezTo>
                    <a:pt x="568598" y="13716000"/>
                    <a:pt x="0" y="13147402"/>
                    <a:pt x="0" y="12446000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23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31468"/>
            <a:ext cx="18297230" cy="10255532"/>
            <a:chOff x="0" y="0"/>
            <a:chExt cx="8783788" cy="4923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83788" cy="4923257"/>
            </a:xfrm>
            <a:custGeom>
              <a:avLst/>
              <a:gdLst/>
              <a:ahLst/>
              <a:cxnLst/>
              <a:rect l="l" t="t" r="r" b="b"/>
              <a:pathLst>
                <a:path w="8783788" h="4923257">
                  <a:moveTo>
                    <a:pt x="8756897" y="4524121"/>
                  </a:moveTo>
                  <a:cubicBezTo>
                    <a:pt x="8756897" y="4524121"/>
                    <a:pt x="8757073" y="4524121"/>
                    <a:pt x="8757073" y="4523994"/>
                  </a:cubicBezTo>
                  <a:cubicBezTo>
                    <a:pt x="8758127" y="4524629"/>
                    <a:pt x="8760237" y="4526026"/>
                    <a:pt x="8767442" y="4530217"/>
                  </a:cubicBezTo>
                  <a:cubicBezTo>
                    <a:pt x="8767442" y="4530217"/>
                    <a:pt x="8767266" y="4530090"/>
                    <a:pt x="8756897" y="4524121"/>
                  </a:cubicBezTo>
                  <a:close/>
                  <a:moveTo>
                    <a:pt x="8783788" y="4153408"/>
                  </a:moveTo>
                  <a:cubicBezTo>
                    <a:pt x="8742484" y="3041523"/>
                    <a:pt x="8773770" y="1872361"/>
                    <a:pt x="8773770" y="802513"/>
                  </a:cubicBezTo>
                  <a:cubicBezTo>
                    <a:pt x="8766563" y="557530"/>
                    <a:pt x="8757248" y="232664"/>
                    <a:pt x="8774473" y="0"/>
                  </a:cubicBezTo>
                  <a:cubicBezTo>
                    <a:pt x="8643531" y="43815"/>
                    <a:pt x="8576919" y="17653"/>
                    <a:pt x="8433850" y="30353"/>
                  </a:cubicBezTo>
                  <a:cubicBezTo>
                    <a:pt x="8390789" y="54610"/>
                    <a:pt x="8329097" y="95250"/>
                    <a:pt x="8217138" y="100838"/>
                  </a:cubicBezTo>
                  <a:cubicBezTo>
                    <a:pt x="8242798" y="140081"/>
                    <a:pt x="7931879" y="118237"/>
                    <a:pt x="7631329" y="140970"/>
                  </a:cubicBezTo>
                  <a:cubicBezTo>
                    <a:pt x="7615510" y="165735"/>
                    <a:pt x="7523764" y="104521"/>
                    <a:pt x="7281566" y="101854"/>
                  </a:cubicBezTo>
                  <a:cubicBezTo>
                    <a:pt x="7278930" y="118110"/>
                    <a:pt x="6949380" y="153416"/>
                    <a:pt x="6711576" y="100965"/>
                  </a:cubicBezTo>
                  <a:cubicBezTo>
                    <a:pt x="6624575" y="161544"/>
                    <a:pt x="6540210" y="124968"/>
                    <a:pt x="6426845" y="121412"/>
                  </a:cubicBezTo>
                  <a:cubicBezTo>
                    <a:pt x="6264267" y="144526"/>
                    <a:pt x="6039997" y="124206"/>
                    <a:pt x="5834885" y="172085"/>
                  </a:cubicBezTo>
                  <a:cubicBezTo>
                    <a:pt x="5707107" y="133223"/>
                    <a:pt x="5441885" y="199009"/>
                    <a:pt x="5308483" y="196723"/>
                  </a:cubicBezTo>
                  <a:cubicBezTo>
                    <a:pt x="5245912" y="136779"/>
                    <a:pt x="5019358" y="352171"/>
                    <a:pt x="4816882" y="303657"/>
                  </a:cubicBezTo>
                  <a:cubicBezTo>
                    <a:pt x="4718457" y="355600"/>
                    <a:pt x="4642528" y="374396"/>
                    <a:pt x="4563260" y="345821"/>
                  </a:cubicBezTo>
                  <a:cubicBezTo>
                    <a:pt x="4417731" y="370840"/>
                    <a:pt x="4259019" y="364617"/>
                    <a:pt x="4097320" y="344678"/>
                  </a:cubicBezTo>
                  <a:cubicBezTo>
                    <a:pt x="4033168" y="349885"/>
                    <a:pt x="3961633" y="382524"/>
                    <a:pt x="3858814" y="359664"/>
                  </a:cubicBezTo>
                  <a:cubicBezTo>
                    <a:pt x="3720315" y="392811"/>
                    <a:pt x="3508699" y="439166"/>
                    <a:pt x="3283902" y="438658"/>
                  </a:cubicBezTo>
                  <a:cubicBezTo>
                    <a:pt x="3247344" y="466598"/>
                    <a:pt x="3186356" y="458724"/>
                    <a:pt x="3120094" y="489331"/>
                  </a:cubicBezTo>
                  <a:cubicBezTo>
                    <a:pt x="3116754" y="468757"/>
                    <a:pt x="3047154" y="476631"/>
                    <a:pt x="3020438" y="481584"/>
                  </a:cubicBezTo>
                  <a:cubicBezTo>
                    <a:pt x="3014286" y="468757"/>
                    <a:pt x="2985989" y="451739"/>
                    <a:pt x="2967886" y="478409"/>
                  </a:cubicBezTo>
                  <a:cubicBezTo>
                    <a:pt x="2916212" y="438150"/>
                    <a:pt x="2641675" y="530860"/>
                    <a:pt x="2242348" y="567944"/>
                  </a:cubicBezTo>
                  <a:cubicBezTo>
                    <a:pt x="2107716" y="580644"/>
                    <a:pt x="2006654" y="585851"/>
                    <a:pt x="1848470" y="592963"/>
                  </a:cubicBezTo>
                  <a:cubicBezTo>
                    <a:pt x="1750571" y="538988"/>
                    <a:pt x="1632109" y="607695"/>
                    <a:pt x="1529641" y="622554"/>
                  </a:cubicBezTo>
                  <a:cubicBezTo>
                    <a:pt x="1366887" y="562356"/>
                    <a:pt x="1152635" y="690372"/>
                    <a:pt x="930474" y="631571"/>
                  </a:cubicBezTo>
                  <a:cubicBezTo>
                    <a:pt x="709368" y="693547"/>
                    <a:pt x="571221" y="651637"/>
                    <a:pt x="259598" y="663829"/>
                  </a:cubicBezTo>
                  <a:cubicBezTo>
                    <a:pt x="-95250" y="731901"/>
                    <a:pt x="77862" y="216408"/>
                    <a:pt x="0" y="3250438"/>
                  </a:cubicBezTo>
                  <a:cubicBezTo>
                    <a:pt x="39546" y="3261360"/>
                    <a:pt x="-2159" y="3937127"/>
                    <a:pt x="23025" y="4761484"/>
                  </a:cubicBezTo>
                  <a:cubicBezTo>
                    <a:pt x="-4191" y="4783201"/>
                    <a:pt x="29000" y="4848987"/>
                    <a:pt x="118990" y="4823587"/>
                  </a:cubicBezTo>
                  <a:cubicBezTo>
                    <a:pt x="150978" y="4851908"/>
                    <a:pt x="184548" y="4860798"/>
                    <a:pt x="273483" y="4875149"/>
                  </a:cubicBezTo>
                  <a:cubicBezTo>
                    <a:pt x="330078" y="4905756"/>
                    <a:pt x="488789" y="4832985"/>
                    <a:pt x="614809" y="4890008"/>
                  </a:cubicBezTo>
                  <a:cubicBezTo>
                    <a:pt x="656113" y="4860544"/>
                    <a:pt x="675095" y="4910709"/>
                    <a:pt x="717101" y="4893437"/>
                  </a:cubicBezTo>
                  <a:cubicBezTo>
                    <a:pt x="727823" y="4894707"/>
                    <a:pt x="793733" y="4840986"/>
                    <a:pt x="810254" y="4883150"/>
                  </a:cubicBezTo>
                  <a:cubicBezTo>
                    <a:pt x="916941" y="4954397"/>
                    <a:pt x="1114144" y="4903343"/>
                    <a:pt x="1243679" y="4884039"/>
                  </a:cubicBezTo>
                  <a:cubicBezTo>
                    <a:pt x="1372335" y="4912868"/>
                    <a:pt x="1444748" y="4949063"/>
                    <a:pt x="1759359" y="4896485"/>
                  </a:cubicBezTo>
                  <a:cubicBezTo>
                    <a:pt x="1940919" y="4950841"/>
                    <a:pt x="2057272" y="4870958"/>
                    <a:pt x="2219499" y="4818380"/>
                  </a:cubicBezTo>
                  <a:cubicBezTo>
                    <a:pt x="2340949" y="4880737"/>
                    <a:pt x="2507921" y="4847844"/>
                    <a:pt x="2805483" y="4862703"/>
                  </a:cubicBezTo>
                  <a:cubicBezTo>
                    <a:pt x="2894769" y="4864862"/>
                    <a:pt x="2993898" y="4962271"/>
                    <a:pt x="3105330" y="4870196"/>
                  </a:cubicBezTo>
                  <a:cubicBezTo>
                    <a:pt x="3174755" y="4920488"/>
                    <a:pt x="3347351" y="4852924"/>
                    <a:pt x="3594470" y="4884420"/>
                  </a:cubicBezTo>
                  <a:cubicBezTo>
                    <a:pt x="3750370" y="4787138"/>
                    <a:pt x="3918221" y="4886071"/>
                    <a:pt x="4112260" y="4808601"/>
                  </a:cubicBezTo>
                  <a:cubicBezTo>
                    <a:pt x="4196449" y="4817491"/>
                    <a:pt x="4272202" y="4728210"/>
                    <a:pt x="4384864" y="4737989"/>
                  </a:cubicBezTo>
                  <a:cubicBezTo>
                    <a:pt x="4531623" y="4727829"/>
                    <a:pt x="4692619" y="4682363"/>
                    <a:pt x="4885956" y="4707001"/>
                  </a:cubicBezTo>
                  <a:cubicBezTo>
                    <a:pt x="5040625" y="4675759"/>
                    <a:pt x="5284755" y="4644009"/>
                    <a:pt x="5497074" y="4715764"/>
                  </a:cubicBezTo>
                  <a:cubicBezTo>
                    <a:pt x="5490395" y="4677156"/>
                    <a:pt x="5730835" y="4689221"/>
                    <a:pt x="5900795" y="4663059"/>
                  </a:cubicBezTo>
                  <a:cubicBezTo>
                    <a:pt x="5887261" y="4631690"/>
                    <a:pt x="6003087" y="4671949"/>
                    <a:pt x="6050718" y="4645152"/>
                  </a:cubicBezTo>
                  <a:cubicBezTo>
                    <a:pt x="6090088" y="4607814"/>
                    <a:pt x="6145980" y="4628896"/>
                    <a:pt x="6201696" y="4616958"/>
                  </a:cubicBezTo>
                  <a:cubicBezTo>
                    <a:pt x="6201169" y="4587494"/>
                    <a:pt x="6228412" y="4636008"/>
                    <a:pt x="6286764" y="4604258"/>
                  </a:cubicBezTo>
                  <a:cubicBezTo>
                    <a:pt x="6283425" y="4609719"/>
                    <a:pt x="6347225" y="4549775"/>
                    <a:pt x="6379214" y="4569587"/>
                  </a:cubicBezTo>
                  <a:cubicBezTo>
                    <a:pt x="6507167" y="4591812"/>
                    <a:pt x="6610338" y="4589653"/>
                    <a:pt x="6784692" y="4537710"/>
                  </a:cubicBezTo>
                  <a:cubicBezTo>
                    <a:pt x="6911415" y="4593590"/>
                    <a:pt x="7129710" y="4525137"/>
                    <a:pt x="7260475" y="4503420"/>
                  </a:cubicBezTo>
                  <a:cubicBezTo>
                    <a:pt x="7266451" y="4448810"/>
                    <a:pt x="7729227" y="4462272"/>
                    <a:pt x="8092875" y="4550664"/>
                  </a:cubicBezTo>
                  <a:cubicBezTo>
                    <a:pt x="8225223" y="4558411"/>
                    <a:pt x="8303788" y="4518152"/>
                    <a:pt x="8435959" y="4555998"/>
                  </a:cubicBezTo>
                  <a:cubicBezTo>
                    <a:pt x="8506790" y="4518914"/>
                    <a:pt x="8608907" y="4528947"/>
                    <a:pt x="8740903" y="4523994"/>
                  </a:cubicBezTo>
                  <a:cubicBezTo>
                    <a:pt x="8747230" y="4525899"/>
                    <a:pt x="8752327" y="4525899"/>
                    <a:pt x="8756721" y="4524121"/>
                  </a:cubicBezTo>
                  <a:cubicBezTo>
                    <a:pt x="8756017" y="4523740"/>
                    <a:pt x="8755490" y="4523486"/>
                    <a:pt x="8754788" y="4522978"/>
                  </a:cubicBezTo>
                  <a:cubicBezTo>
                    <a:pt x="8756017" y="4523486"/>
                    <a:pt x="8756193" y="4523486"/>
                    <a:pt x="8756897" y="4523994"/>
                  </a:cubicBezTo>
                  <a:cubicBezTo>
                    <a:pt x="8796615" y="4505198"/>
                    <a:pt x="8749866" y="4300474"/>
                    <a:pt x="8783788" y="4153408"/>
                  </a:cubicBezTo>
                  <a:close/>
                </a:path>
              </a:pathLst>
            </a:custGeom>
            <a:blipFill>
              <a:blip r:embed="rId3">
                <a:alphaModFix amt="34000"/>
              </a:blip>
              <a:stretch>
                <a:fillRect t="-83894" b="-8389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7159" y="1361923"/>
            <a:ext cx="744884" cy="321916"/>
            <a:chOff x="0" y="0"/>
            <a:chExt cx="993178" cy="429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3140" cy="429260"/>
            </a:xfrm>
            <a:custGeom>
              <a:avLst/>
              <a:gdLst/>
              <a:ahLst/>
              <a:cxnLst/>
              <a:rect l="l" t="t" r="r" b="b"/>
              <a:pathLst>
                <a:path w="993140" h="429260">
                  <a:moveTo>
                    <a:pt x="0" y="31115"/>
                  </a:moveTo>
                  <a:cubicBezTo>
                    <a:pt x="0" y="13970"/>
                    <a:pt x="13970" y="0"/>
                    <a:pt x="31115" y="0"/>
                  </a:cubicBezTo>
                  <a:lnTo>
                    <a:pt x="962025" y="0"/>
                  </a:lnTo>
                  <a:cubicBezTo>
                    <a:pt x="979170" y="0"/>
                    <a:pt x="993140" y="13970"/>
                    <a:pt x="993140" y="31115"/>
                  </a:cubicBezTo>
                  <a:lnTo>
                    <a:pt x="993140" y="398145"/>
                  </a:lnTo>
                  <a:cubicBezTo>
                    <a:pt x="993140" y="415290"/>
                    <a:pt x="979170" y="429260"/>
                    <a:pt x="962025" y="429260"/>
                  </a:cubicBezTo>
                  <a:lnTo>
                    <a:pt x="31115" y="429260"/>
                  </a:lnTo>
                  <a:cubicBezTo>
                    <a:pt x="13970" y="429260"/>
                    <a:pt x="0" y="415290"/>
                    <a:pt x="0" y="398145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163841" y="1445123"/>
            <a:ext cx="155524" cy="155524"/>
          </a:xfrm>
          <a:custGeom>
            <a:avLst/>
            <a:gdLst/>
            <a:ahLst/>
            <a:cxnLst/>
            <a:rect l="l" t="t" r="r" b="b"/>
            <a:pathLst>
              <a:path w="155524" h="155524">
                <a:moveTo>
                  <a:pt x="0" y="0"/>
                </a:moveTo>
                <a:lnTo>
                  <a:pt x="155524" y="0"/>
                </a:lnTo>
                <a:lnTo>
                  <a:pt x="155524" y="155525"/>
                </a:lnTo>
                <a:lnTo>
                  <a:pt x="0" y="15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939" b="-294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47159" y="2894705"/>
            <a:ext cx="437559" cy="437559"/>
            <a:chOff x="0" y="0"/>
            <a:chExt cx="583413" cy="5834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3311" cy="583312"/>
            </a:xfrm>
            <a:custGeom>
              <a:avLst/>
              <a:gdLst/>
              <a:ahLst/>
              <a:cxnLst/>
              <a:rect l="l" t="t" r="r" b="b"/>
              <a:pathLst>
                <a:path w="583311" h="583312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544449" y="0"/>
                  </a:lnTo>
                  <a:cubicBezTo>
                    <a:pt x="565912" y="0"/>
                    <a:pt x="583311" y="17399"/>
                    <a:pt x="583311" y="38862"/>
                  </a:cubicBezTo>
                  <a:lnTo>
                    <a:pt x="583311" y="544449"/>
                  </a:lnTo>
                  <a:cubicBezTo>
                    <a:pt x="583311" y="565912"/>
                    <a:pt x="565912" y="583311"/>
                    <a:pt x="544449" y="583311"/>
                  </a:cubicBezTo>
                  <a:lnTo>
                    <a:pt x="38862" y="583311"/>
                  </a:lnTo>
                  <a:cubicBezTo>
                    <a:pt x="17399" y="583438"/>
                    <a:pt x="0" y="566039"/>
                    <a:pt x="0" y="544449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47159" y="4089349"/>
            <a:ext cx="437559" cy="437559"/>
            <a:chOff x="0" y="0"/>
            <a:chExt cx="583413" cy="5834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3311" cy="583312"/>
            </a:xfrm>
            <a:custGeom>
              <a:avLst/>
              <a:gdLst/>
              <a:ahLst/>
              <a:cxnLst/>
              <a:rect l="l" t="t" r="r" b="b"/>
              <a:pathLst>
                <a:path w="583311" h="583312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544449" y="0"/>
                  </a:lnTo>
                  <a:cubicBezTo>
                    <a:pt x="565912" y="0"/>
                    <a:pt x="583311" y="17399"/>
                    <a:pt x="583311" y="38862"/>
                  </a:cubicBezTo>
                  <a:lnTo>
                    <a:pt x="583311" y="544449"/>
                  </a:lnTo>
                  <a:cubicBezTo>
                    <a:pt x="583311" y="565912"/>
                    <a:pt x="565912" y="583311"/>
                    <a:pt x="544449" y="583311"/>
                  </a:cubicBezTo>
                  <a:lnTo>
                    <a:pt x="38862" y="583311"/>
                  </a:lnTo>
                  <a:cubicBezTo>
                    <a:pt x="17399" y="583438"/>
                    <a:pt x="0" y="566039"/>
                    <a:pt x="0" y="544449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47159" y="5283994"/>
            <a:ext cx="437559" cy="437559"/>
            <a:chOff x="0" y="0"/>
            <a:chExt cx="583413" cy="5834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3311" cy="583312"/>
            </a:xfrm>
            <a:custGeom>
              <a:avLst/>
              <a:gdLst/>
              <a:ahLst/>
              <a:cxnLst/>
              <a:rect l="l" t="t" r="r" b="b"/>
              <a:pathLst>
                <a:path w="583311" h="583312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544449" y="0"/>
                  </a:lnTo>
                  <a:cubicBezTo>
                    <a:pt x="565912" y="0"/>
                    <a:pt x="583311" y="17399"/>
                    <a:pt x="583311" y="38862"/>
                  </a:cubicBezTo>
                  <a:lnTo>
                    <a:pt x="583311" y="544449"/>
                  </a:lnTo>
                  <a:cubicBezTo>
                    <a:pt x="583311" y="565912"/>
                    <a:pt x="565912" y="583311"/>
                    <a:pt x="544449" y="583311"/>
                  </a:cubicBezTo>
                  <a:lnTo>
                    <a:pt x="38862" y="583311"/>
                  </a:lnTo>
                  <a:cubicBezTo>
                    <a:pt x="17399" y="583438"/>
                    <a:pt x="0" y="566039"/>
                    <a:pt x="0" y="544449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47159" y="6478638"/>
            <a:ext cx="437559" cy="437559"/>
            <a:chOff x="0" y="0"/>
            <a:chExt cx="583413" cy="5834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3311" cy="583312"/>
            </a:xfrm>
            <a:custGeom>
              <a:avLst/>
              <a:gdLst/>
              <a:ahLst/>
              <a:cxnLst/>
              <a:rect l="l" t="t" r="r" b="b"/>
              <a:pathLst>
                <a:path w="583311" h="583312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544449" y="0"/>
                  </a:lnTo>
                  <a:cubicBezTo>
                    <a:pt x="565912" y="0"/>
                    <a:pt x="583311" y="17399"/>
                    <a:pt x="583311" y="38862"/>
                  </a:cubicBezTo>
                  <a:lnTo>
                    <a:pt x="583311" y="544449"/>
                  </a:lnTo>
                  <a:cubicBezTo>
                    <a:pt x="583311" y="565912"/>
                    <a:pt x="565912" y="583311"/>
                    <a:pt x="544449" y="583311"/>
                  </a:cubicBezTo>
                  <a:lnTo>
                    <a:pt x="38862" y="583311"/>
                  </a:lnTo>
                  <a:cubicBezTo>
                    <a:pt x="17399" y="583438"/>
                    <a:pt x="0" y="566039"/>
                    <a:pt x="0" y="544449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47159" y="7562698"/>
            <a:ext cx="16212141" cy="1041349"/>
            <a:chOff x="0" y="0"/>
            <a:chExt cx="21591588" cy="13868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591524" cy="1386798"/>
            </a:xfrm>
            <a:custGeom>
              <a:avLst/>
              <a:gdLst/>
              <a:ahLst/>
              <a:cxnLst/>
              <a:rect l="l" t="t" r="r" b="b"/>
              <a:pathLst>
                <a:path w="21591524" h="1386798">
                  <a:moveTo>
                    <a:pt x="0" y="44953"/>
                  </a:moveTo>
                  <a:cubicBezTo>
                    <a:pt x="0" y="20126"/>
                    <a:pt x="17399" y="0"/>
                    <a:pt x="38862" y="0"/>
                  </a:cubicBezTo>
                  <a:lnTo>
                    <a:pt x="21552663" y="0"/>
                  </a:lnTo>
                  <a:cubicBezTo>
                    <a:pt x="21574125" y="0"/>
                    <a:pt x="21591524" y="20126"/>
                    <a:pt x="21591524" y="44953"/>
                  </a:cubicBezTo>
                  <a:lnTo>
                    <a:pt x="21591524" y="1341844"/>
                  </a:lnTo>
                  <a:cubicBezTo>
                    <a:pt x="21591524" y="1366671"/>
                    <a:pt x="21574125" y="1386797"/>
                    <a:pt x="21552663" y="1386797"/>
                  </a:cubicBezTo>
                  <a:lnTo>
                    <a:pt x="38862" y="1386797"/>
                  </a:lnTo>
                  <a:cubicBezTo>
                    <a:pt x="17399" y="1386936"/>
                    <a:pt x="0" y="1366818"/>
                    <a:pt x="0" y="1341844"/>
                  </a:cubicBezTo>
                  <a:close/>
                </a:path>
              </a:pathLst>
            </a:custGeom>
            <a:solidFill>
              <a:srgbClr val="995515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41527" y="7816453"/>
            <a:ext cx="243040" cy="194367"/>
            <a:chOff x="0" y="0"/>
            <a:chExt cx="324053" cy="259156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324104" cy="259207"/>
            </a:xfrm>
            <a:custGeom>
              <a:avLst/>
              <a:gdLst/>
              <a:ahLst/>
              <a:cxnLst/>
              <a:rect l="l" t="t" r="r" b="b"/>
              <a:pathLst>
                <a:path w="324104" h="259207">
                  <a:moveTo>
                    <a:pt x="0" y="0"/>
                  </a:moveTo>
                  <a:lnTo>
                    <a:pt x="324104" y="0"/>
                  </a:lnTo>
                  <a:lnTo>
                    <a:pt x="324104" y="259207"/>
                  </a:lnTo>
                  <a:lnTo>
                    <a:pt x="0" y="259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82" r="-1967" b="19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163841" y="8807551"/>
            <a:ext cx="120329" cy="160439"/>
            <a:chOff x="0" y="0"/>
            <a:chExt cx="145847" cy="194462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45796" cy="194437"/>
            </a:xfrm>
            <a:custGeom>
              <a:avLst/>
              <a:gdLst/>
              <a:ahLst/>
              <a:cxnLst/>
              <a:rect l="l" t="t" r="r" b="b"/>
              <a:pathLst>
                <a:path w="145796" h="194437">
                  <a:moveTo>
                    <a:pt x="0" y="0"/>
                  </a:moveTo>
                  <a:lnTo>
                    <a:pt x="145796" y="0"/>
                  </a:lnTo>
                  <a:lnTo>
                    <a:pt x="145796" y="194437"/>
                  </a:lnTo>
                  <a:lnTo>
                    <a:pt x="0" y="194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136" r="-34" b="-115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3744350" y="9213647"/>
            <a:ext cx="3732457" cy="779707"/>
            <a:chOff x="0" y="0"/>
            <a:chExt cx="4976609" cy="1039609"/>
          </a:xfrm>
        </p:grpSpPr>
        <p:sp>
          <p:nvSpPr>
            <p:cNvPr id="28" name="Freeform 28" descr="preencoded.png">
              <a:hlinkClick r:id="rId8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12" b="-310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397051" y="1410738"/>
            <a:ext cx="278311" cy="21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187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7159" y="1705718"/>
            <a:ext cx="2896692" cy="6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1"/>
              </a:lnSpc>
            </a:pPr>
            <a:r>
              <a:rPr lang="en-US" sz="4062" b="1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Conclusion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7159" y="2476795"/>
            <a:ext cx="16193691" cy="2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As product manager, I have synthesized a multi-lens analysis to transform data into actionable strategy: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11068" y="2932957"/>
            <a:ext cx="366712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Product Manager Perspective: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11068" y="3304137"/>
            <a:ext cx="15629782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Analyzed the customer journey through the dashboard to identify where experience breaks and where uplift is fastest, prioritizing loyalty tier advancement (Bronze→Silver) and premium bundling opportunities as highest-leverage growth drivers.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11068" y="4127602"/>
            <a:ext cx="3148410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Analyst Perspective: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11068" y="4498772"/>
            <a:ext cx="15629782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Emphasized data quality across revenue bridge components, order-to-refund ratios, and payment method distributions, identifying the need for customer cohort tracking and churn analysis dimensions to enable comprehensive retention segmentation and reliable lifetime value insights.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1068" y="5322246"/>
            <a:ext cx="4027732" cy="273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 Analyst Perspective: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11068" y="5693416"/>
            <a:ext cx="15629782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Analyzed growth opportunities through geographic expansion (replicating Bean Palace model), product portfolio optimization (premium vs mid-tier performance), and customer segment profitability, ensuring decisions balance volume growth, margin protection, and experience quality.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11068" y="6516891"/>
            <a:ext cx="3691830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Financial Analyst Perspective: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11068" y="6888061"/>
            <a:ext cx="15629782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Concentrated on margin protection through discount discipline (7.3% erosion analysis), unit economics of premium products vs promotional items, and financial sustainability, evaluating how pricing strategy and operational efficiency impact long-term profitability and AOV growth targets.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78934" y="7718527"/>
            <a:ext cx="15367549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Outcome: By combining these four perspectives, I transformed dashboard metrics into a cohesive growth strategy that addresses customer experience gaps, ensures data integrity for decision-making, identifies balanced business opportunities, and maintains financial discipline—creating a roadmap grounded in evidence and aligned to sustainable profitability.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9601" y="8765972"/>
            <a:ext cx="6350051" cy="33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874" b="1">
                <a:solidFill>
                  <a:srgbClr val="3A363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Thank you for your time and consideration for this analysis.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1270000" y="0"/>
                  </a:moveTo>
                  <a:lnTo>
                    <a:pt x="23114000" y="0"/>
                  </a:lnTo>
                  <a:cubicBezTo>
                    <a:pt x="23815402" y="0"/>
                    <a:pt x="24384000" y="568598"/>
                    <a:pt x="24384000" y="1270000"/>
                  </a:cubicBezTo>
                  <a:lnTo>
                    <a:pt x="24384000" y="12446000"/>
                  </a:lnTo>
                  <a:cubicBezTo>
                    <a:pt x="24384000" y="13147402"/>
                    <a:pt x="23815402" y="13716000"/>
                    <a:pt x="23114000" y="13716000"/>
                  </a:cubicBezTo>
                  <a:lnTo>
                    <a:pt x="1270000" y="13716000"/>
                  </a:lnTo>
                  <a:cubicBezTo>
                    <a:pt x="568598" y="13716000"/>
                    <a:pt x="0" y="13147402"/>
                    <a:pt x="0" y="12446000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32872" y="2318147"/>
            <a:ext cx="16222266" cy="1285284"/>
            <a:chOff x="0" y="0"/>
            <a:chExt cx="21629688" cy="1713713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21591651" cy="1675638"/>
            </a:xfrm>
            <a:custGeom>
              <a:avLst/>
              <a:gdLst/>
              <a:ahLst/>
              <a:cxnLst/>
              <a:rect l="l" t="t" r="r" b="b"/>
              <a:pathLst>
                <a:path w="21591651" h="1675638">
                  <a:moveTo>
                    <a:pt x="0" y="41910"/>
                  </a:moveTo>
                  <a:cubicBezTo>
                    <a:pt x="0" y="18796"/>
                    <a:pt x="19177" y="0"/>
                    <a:pt x="42799" y="0"/>
                  </a:cubicBezTo>
                  <a:lnTo>
                    <a:pt x="21548852" y="0"/>
                  </a:lnTo>
                  <a:cubicBezTo>
                    <a:pt x="21572474" y="0"/>
                    <a:pt x="21591651" y="18796"/>
                    <a:pt x="21591651" y="41910"/>
                  </a:cubicBezTo>
                  <a:lnTo>
                    <a:pt x="21591651" y="1633728"/>
                  </a:lnTo>
                  <a:cubicBezTo>
                    <a:pt x="21591651" y="1656842"/>
                    <a:pt x="21572474" y="1675638"/>
                    <a:pt x="21548852" y="1675638"/>
                  </a:cubicBezTo>
                  <a:lnTo>
                    <a:pt x="42799" y="1675638"/>
                  </a:lnTo>
                  <a:cubicBezTo>
                    <a:pt x="19177" y="1675638"/>
                    <a:pt x="0" y="1656842"/>
                    <a:pt x="0" y="163372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1629751" cy="1713738"/>
            </a:xfrm>
            <a:custGeom>
              <a:avLst/>
              <a:gdLst/>
              <a:ahLst/>
              <a:cxnLst/>
              <a:rect l="l" t="t" r="r" b="b"/>
              <a:pathLst>
                <a:path w="21629751" h="1713738">
                  <a:moveTo>
                    <a:pt x="0" y="60960"/>
                  </a:moveTo>
                  <a:cubicBezTo>
                    <a:pt x="0" y="26924"/>
                    <a:pt x="28067" y="0"/>
                    <a:pt x="61849" y="0"/>
                  </a:cubicBezTo>
                  <a:lnTo>
                    <a:pt x="21567902" y="0"/>
                  </a:lnTo>
                  <a:lnTo>
                    <a:pt x="21567902" y="19050"/>
                  </a:lnTo>
                  <a:lnTo>
                    <a:pt x="21567902" y="0"/>
                  </a:lnTo>
                  <a:cubicBezTo>
                    <a:pt x="21601685" y="0"/>
                    <a:pt x="21629751" y="26924"/>
                    <a:pt x="21629751" y="60960"/>
                  </a:cubicBezTo>
                  <a:lnTo>
                    <a:pt x="21610701" y="60960"/>
                  </a:lnTo>
                  <a:lnTo>
                    <a:pt x="21629751" y="60960"/>
                  </a:lnTo>
                  <a:lnTo>
                    <a:pt x="21629751" y="1652778"/>
                  </a:lnTo>
                  <a:lnTo>
                    <a:pt x="21610701" y="1652778"/>
                  </a:lnTo>
                  <a:lnTo>
                    <a:pt x="21629751" y="1652778"/>
                  </a:lnTo>
                  <a:cubicBezTo>
                    <a:pt x="21629751" y="1686814"/>
                    <a:pt x="21601685" y="1713738"/>
                    <a:pt x="21567902" y="1713738"/>
                  </a:cubicBezTo>
                  <a:lnTo>
                    <a:pt x="21567902" y="1694688"/>
                  </a:lnTo>
                  <a:lnTo>
                    <a:pt x="21567902" y="1713738"/>
                  </a:lnTo>
                  <a:lnTo>
                    <a:pt x="61849" y="1713738"/>
                  </a:lnTo>
                  <a:lnTo>
                    <a:pt x="61849" y="1694688"/>
                  </a:lnTo>
                  <a:lnTo>
                    <a:pt x="61849" y="1713738"/>
                  </a:lnTo>
                  <a:cubicBezTo>
                    <a:pt x="28067" y="1713738"/>
                    <a:pt x="0" y="1686814"/>
                    <a:pt x="0" y="1652778"/>
                  </a:cubicBezTo>
                  <a:lnTo>
                    <a:pt x="0" y="60960"/>
                  </a:lnTo>
                  <a:lnTo>
                    <a:pt x="19050" y="60960"/>
                  </a:lnTo>
                  <a:lnTo>
                    <a:pt x="0" y="60960"/>
                  </a:lnTo>
                  <a:moveTo>
                    <a:pt x="38100" y="60960"/>
                  </a:moveTo>
                  <a:lnTo>
                    <a:pt x="38100" y="1652778"/>
                  </a:lnTo>
                  <a:lnTo>
                    <a:pt x="19050" y="1652778"/>
                  </a:lnTo>
                  <a:lnTo>
                    <a:pt x="38100" y="1652778"/>
                  </a:lnTo>
                  <a:cubicBezTo>
                    <a:pt x="38100" y="1664970"/>
                    <a:pt x="48387" y="1675638"/>
                    <a:pt x="61849" y="1675638"/>
                  </a:cubicBezTo>
                  <a:lnTo>
                    <a:pt x="21567902" y="1675638"/>
                  </a:lnTo>
                  <a:cubicBezTo>
                    <a:pt x="21581365" y="1675638"/>
                    <a:pt x="21591651" y="1665097"/>
                    <a:pt x="21591651" y="1652778"/>
                  </a:cubicBezTo>
                  <a:lnTo>
                    <a:pt x="21591651" y="60960"/>
                  </a:lnTo>
                  <a:cubicBezTo>
                    <a:pt x="21591651" y="48768"/>
                    <a:pt x="21581365" y="38100"/>
                    <a:pt x="21567902" y="38100"/>
                  </a:cubicBezTo>
                  <a:lnTo>
                    <a:pt x="61849" y="38100"/>
                  </a:lnTo>
                  <a:lnTo>
                    <a:pt x="61849" y="19050"/>
                  </a:lnTo>
                  <a:lnTo>
                    <a:pt x="61849" y="38100"/>
                  </a:lnTo>
                  <a:cubicBezTo>
                    <a:pt x="48387" y="38100"/>
                    <a:pt x="38100" y="48641"/>
                    <a:pt x="38100" y="60960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75734" y="2361009"/>
            <a:ext cx="837752" cy="1199559"/>
            <a:chOff x="0" y="0"/>
            <a:chExt cx="1117003" cy="15994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6965" cy="1599438"/>
            </a:xfrm>
            <a:custGeom>
              <a:avLst/>
              <a:gdLst/>
              <a:ahLst/>
              <a:cxnLst/>
              <a:rect l="l" t="t" r="r" b="b"/>
              <a:pathLst>
                <a:path w="1116965" h="1599438">
                  <a:moveTo>
                    <a:pt x="0" y="0"/>
                  </a:moveTo>
                  <a:lnTo>
                    <a:pt x="1116965" y="0"/>
                  </a:lnTo>
                  <a:lnTo>
                    <a:pt x="1116965" y="1599438"/>
                  </a:lnTo>
                  <a:lnTo>
                    <a:pt x="0" y="1599438"/>
                  </a:ln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32872" y="3721446"/>
            <a:ext cx="16222266" cy="1285284"/>
            <a:chOff x="0" y="0"/>
            <a:chExt cx="21629688" cy="1713713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21591651" cy="1675638"/>
            </a:xfrm>
            <a:custGeom>
              <a:avLst/>
              <a:gdLst/>
              <a:ahLst/>
              <a:cxnLst/>
              <a:rect l="l" t="t" r="r" b="b"/>
              <a:pathLst>
                <a:path w="21591651" h="1675638">
                  <a:moveTo>
                    <a:pt x="0" y="41910"/>
                  </a:moveTo>
                  <a:cubicBezTo>
                    <a:pt x="0" y="18796"/>
                    <a:pt x="19177" y="0"/>
                    <a:pt x="42799" y="0"/>
                  </a:cubicBezTo>
                  <a:lnTo>
                    <a:pt x="21548852" y="0"/>
                  </a:lnTo>
                  <a:cubicBezTo>
                    <a:pt x="21572474" y="0"/>
                    <a:pt x="21591651" y="18796"/>
                    <a:pt x="21591651" y="41910"/>
                  </a:cubicBezTo>
                  <a:lnTo>
                    <a:pt x="21591651" y="1633728"/>
                  </a:lnTo>
                  <a:cubicBezTo>
                    <a:pt x="21591651" y="1656842"/>
                    <a:pt x="21572474" y="1675638"/>
                    <a:pt x="21548852" y="1675638"/>
                  </a:cubicBezTo>
                  <a:lnTo>
                    <a:pt x="42799" y="1675638"/>
                  </a:lnTo>
                  <a:cubicBezTo>
                    <a:pt x="19177" y="1675638"/>
                    <a:pt x="0" y="1656842"/>
                    <a:pt x="0" y="163372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1629751" cy="1713738"/>
            </a:xfrm>
            <a:custGeom>
              <a:avLst/>
              <a:gdLst/>
              <a:ahLst/>
              <a:cxnLst/>
              <a:rect l="l" t="t" r="r" b="b"/>
              <a:pathLst>
                <a:path w="21629751" h="1713738">
                  <a:moveTo>
                    <a:pt x="0" y="60960"/>
                  </a:moveTo>
                  <a:cubicBezTo>
                    <a:pt x="0" y="26924"/>
                    <a:pt x="28067" y="0"/>
                    <a:pt x="61849" y="0"/>
                  </a:cubicBezTo>
                  <a:lnTo>
                    <a:pt x="21567902" y="0"/>
                  </a:lnTo>
                  <a:lnTo>
                    <a:pt x="21567902" y="19050"/>
                  </a:lnTo>
                  <a:lnTo>
                    <a:pt x="21567902" y="0"/>
                  </a:lnTo>
                  <a:cubicBezTo>
                    <a:pt x="21601685" y="0"/>
                    <a:pt x="21629751" y="26924"/>
                    <a:pt x="21629751" y="60960"/>
                  </a:cubicBezTo>
                  <a:lnTo>
                    <a:pt x="21610701" y="60960"/>
                  </a:lnTo>
                  <a:lnTo>
                    <a:pt x="21629751" y="60960"/>
                  </a:lnTo>
                  <a:lnTo>
                    <a:pt x="21629751" y="1652778"/>
                  </a:lnTo>
                  <a:lnTo>
                    <a:pt x="21610701" y="1652778"/>
                  </a:lnTo>
                  <a:lnTo>
                    <a:pt x="21629751" y="1652778"/>
                  </a:lnTo>
                  <a:cubicBezTo>
                    <a:pt x="21629751" y="1686814"/>
                    <a:pt x="21601685" y="1713738"/>
                    <a:pt x="21567902" y="1713738"/>
                  </a:cubicBezTo>
                  <a:lnTo>
                    <a:pt x="21567902" y="1694688"/>
                  </a:lnTo>
                  <a:lnTo>
                    <a:pt x="21567902" y="1713738"/>
                  </a:lnTo>
                  <a:lnTo>
                    <a:pt x="61849" y="1713738"/>
                  </a:lnTo>
                  <a:lnTo>
                    <a:pt x="61849" y="1694688"/>
                  </a:lnTo>
                  <a:lnTo>
                    <a:pt x="61849" y="1713738"/>
                  </a:lnTo>
                  <a:cubicBezTo>
                    <a:pt x="28067" y="1713738"/>
                    <a:pt x="0" y="1686814"/>
                    <a:pt x="0" y="1652778"/>
                  </a:cubicBezTo>
                  <a:lnTo>
                    <a:pt x="0" y="60960"/>
                  </a:lnTo>
                  <a:lnTo>
                    <a:pt x="19050" y="60960"/>
                  </a:lnTo>
                  <a:lnTo>
                    <a:pt x="0" y="60960"/>
                  </a:lnTo>
                  <a:moveTo>
                    <a:pt x="38100" y="60960"/>
                  </a:moveTo>
                  <a:lnTo>
                    <a:pt x="38100" y="1652778"/>
                  </a:lnTo>
                  <a:lnTo>
                    <a:pt x="19050" y="1652778"/>
                  </a:lnTo>
                  <a:lnTo>
                    <a:pt x="38100" y="1652778"/>
                  </a:lnTo>
                  <a:cubicBezTo>
                    <a:pt x="38100" y="1664970"/>
                    <a:pt x="48387" y="1675638"/>
                    <a:pt x="61849" y="1675638"/>
                  </a:cubicBezTo>
                  <a:lnTo>
                    <a:pt x="21567902" y="1675638"/>
                  </a:lnTo>
                  <a:cubicBezTo>
                    <a:pt x="21581365" y="1675638"/>
                    <a:pt x="21591651" y="1665097"/>
                    <a:pt x="21591651" y="1652778"/>
                  </a:cubicBezTo>
                  <a:lnTo>
                    <a:pt x="21591651" y="60960"/>
                  </a:lnTo>
                  <a:cubicBezTo>
                    <a:pt x="21591651" y="48768"/>
                    <a:pt x="21581365" y="38100"/>
                    <a:pt x="21567902" y="38100"/>
                  </a:cubicBezTo>
                  <a:lnTo>
                    <a:pt x="61849" y="38100"/>
                  </a:lnTo>
                  <a:lnTo>
                    <a:pt x="61849" y="19050"/>
                  </a:lnTo>
                  <a:lnTo>
                    <a:pt x="61849" y="38100"/>
                  </a:lnTo>
                  <a:cubicBezTo>
                    <a:pt x="48387" y="38100"/>
                    <a:pt x="38100" y="48641"/>
                    <a:pt x="38100" y="60960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75734" y="3764309"/>
            <a:ext cx="837752" cy="1199559"/>
            <a:chOff x="0" y="0"/>
            <a:chExt cx="1117003" cy="15994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16965" cy="1599438"/>
            </a:xfrm>
            <a:custGeom>
              <a:avLst/>
              <a:gdLst/>
              <a:ahLst/>
              <a:cxnLst/>
              <a:rect l="l" t="t" r="r" b="b"/>
              <a:pathLst>
                <a:path w="1116965" h="1599438">
                  <a:moveTo>
                    <a:pt x="0" y="0"/>
                  </a:moveTo>
                  <a:lnTo>
                    <a:pt x="1116965" y="0"/>
                  </a:lnTo>
                  <a:lnTo>
                    <a:pt x="1116965" y="1599438"/>
                  </a:lnTo>
                  <a:lnTo>
                    <a:pt x="0" y="1599438"/>
                  </a:ln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32872" y="5124745"/>
            <a:ext cx="16222266" cy="1285284"/>
            <a:chOff x="0" y="0"/>
            <a:chExt cx="21629688" cy="1713713"/>
          </a:xfrm>
        </p:grpSpPr>
        <p:sp>
          <p:nvSpPr>
            <p:cNvPr id="22" name="Freeform 22"/>
            <p:cNvSpPr/>
            <p:nvPr/>
          </p:nvSpPr>
          <p:spPr>
            <a:xfrm>
              <a:off x="19050" y="19050"/>
              <a:ext cx="21591651" cy="1675638"/>
            </a:xfrm>
            <a:custGeom>
              <a:avLst/>
              <a:gdLst/>
              <a:ahLst/>
              <a:cxnLst/>
              <a:rect l="l" t="t" r="r" b="b"/>
              <a:pathLst>
                <a:path w="21591651" h="1675638">
                  <a:moveTo>
                    <a:pt x="0" y="41910"/>
                  </a:moveTo>
                  <a:cubicBezTo>
                    <a:pt x="0" y="18796"/>
                    <a:pt x="19177" y="0"/>
                    <a:pt x="42799" y="0"/>
                  </a:cubicBezTo>
                  <a:lnTo>
                    <a:pt x="21548852" y="0"/>
                  </a:lnTo>
                  <a:cubicBezTo>
                    <a:pt x="21572474" y="0"/>
                    <a:pt x="21591651" y="18796"/>
                    <a:pt x="21591651" y="41910"/>
                  </a:cubicBezTo>
                  <a:lnTo>
                    <a:pt x="21591651" y="1633728"/>
                  </a:lnTo>
                  <a:cubicBezTo>
                    <a:pt x="21591651" y="1656842"/>
                    <a:pt x="21572474" y="1675638"/>
                    <a:pt x="21548852" y="1675638"/>
                  </a:cubicBezTo>
                  <a:lnTo>
                    <a:pt x="42799" y="1675638"/>
                  </a:lnTo>
                  <a:cubicBezTo>
                    <a:pt x="19177" y="1675638"/>
                    <a:pt x="0" y="1656842"/>
                    <a:pt x="0" y="163372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1629751" cy="1713738"/>
            </a:xfrm>
            <a:custGeom>
              <a:avLst/>
              <a:gdLst/>
              <a:ahLst/>
              <a:cxnLst/>
              <a:rect l="l" t="t" r="r" b="b"/>
              <a:pathLst>
                <a:path w="21629751" h="1713738">
                  <a:moveTo>
                    <a:pt x="0" y="60960"/>
                  </a:moveTo>
                  <a:cubicBezTo>
                    <a:pt x="0" y="26924"/>
                    <a:pt x="28067" y="0"/>
                    <a:pt x="61849" y="0"/>
                  </a:cubicBezTo>
                  <a:lnTo>
                    <a:pt x="21567902" y="0"/>
                  </a:lnTo>
                  <a:lnTo>
                    <a:pt x="21567902" y="19050"/>
                  </a:lnTo>
                  <a:lnTo>
                    <a:pt x="21567902" y="0"/>
                  </a:lnTo>
                  <a:cubicBezTo>
                    <a:pt x="21601685" y="0"/>
                    <a:pt x="21629751" y="26924"/>
                    <a:pt x="21629751" y="60960"/>
                  </a:cubicBezTo>
                  <a:lnTo>
                    <a:pt x="21610701" y="60960"/>
                  </a:lnTo>
                  <a:lnTo>
                    <a:pt x="21629751" y="60960"/>
                  </a:lnTo>
                  <a:lnTo>
                    <a:pt x="21629751" y="1652778"/>
                  </a:lnTo>
                  <a:lnTo>
                    <a:pt x="21610701" y="1652778"/>
                  </a:lnTo>
                  <a:lnTo>
                    <a:pt x="21629751" y="1652778"/>
                  </a:lnTo>
                  <a:cubicBezTo>
                    <a:pt x="21629751" y="1686814"/>
                    <a:pt x="21601685" y="1713738"/>
                    <a:pt x="21567902" y="1713738"/>
                  </a:cubicBezTo>
                  <a:lnTo>
                    <a:pt x="21567902" y="1694688"/>
                  </a:lnTo>
                  <a:lnTo>
                    <a:pt x="21567902" y="1713738"/>
                  </a:lnTo>
                  <a:lnTo>
                    <a:pt x="61849" y="1713738"/>
                  </a:lnTo>
                  <a:lnTo>
                    <a:pt x="61849" y="1694688"/>
                  </a:lnTo>
                  <a:lnTo>
                    <a:pt x="61849" y="1713738"/>
                  </a:lnTo>
                  <a:cubicBezTo>
                    <a:pt x="28067" y="1713738"/>
                    <a:pt x="0" y="1686814"/>
                    <a:pt x="0" y="1652778"/>
                  </a:cubicBezTo>
                  <a:lnTo>
                    <a:pt x="0" y="60960"/>
                  </a:lnTo>
                  <a:lnTo>
                    <a:pt x="19050" y="60960"/>
                  </a:lnTo>
                  <a:lnTo>
                    <a:pt x="0" y="60960"/>
                  </a:lnTo>
                  <a:moveTo>
                    <a:pt x="38100" y="60960"/>
                  </a:moveTo>
                  <a:lnTo>
                    <a:pt x="38100" y="1652778"/>
                  </a:lnTo>
                  <a:lnTo>
                    <a:pt x="19050" y="1652778"/>
                  </a:lnTo>
                  <a:lnTo>
                    <a:pt x="38100" y="1652778"/>
                  </a:lnTo>
                  <a:cubicBezTo>
                    <a:pt x="38100" y="1664970"/>
                    <a:pt x="48387" y="1675638"/>
                    <a:pt x="61849" y="1675638"/>
                  </a:cubicBezTo>
                  <a:lnTo>
                    <a:pt x="21567902" y="1675638"/>
                  </a:lnTo>
                  <a:cubicBezTo>
                    <a:pt x="21581365" y="1675638"/>
                    <a:pt x="21591651" y="1665097"/>
                    <a:pt x="21591651" y="1652778"/>
                  </a:cubicBezTo>
                  <a:lnTo>
                    <a:pt x="21591651" y="60960"/>
                  </a:lnTo>
                  <a:cubicBezTo>
                    <a:pt x="21591651" y="48768"/>
                    <a:pt x="21581365" y="38100"/>
                    <a:pt x="21567902" y="38100"/>
                  </a:cubicBezTo>
                  <a:lnTo>
                    <a:pt x="61849" y="38100"/>
                  </a:lnTo>
                  <a:lnTo>
                    <a:pt x="61849" y="19050"/>
                  </a:lnTo>
                  <a:lnTo>
                    <a:pt x="61849" y="38100"/>
                  </a:lnTo>
                  <a:cubicBezTo>
                    <a:pt x="48387" y="38100"/>
                    <a:pt x="38100" y="48641"/>
                    <a:pt x="38100" y="60960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75734" y="5167608"/>
            <a:ext cx="837752" cy="1199559"/>
            <a:chOff x="0" y="0"/>
            <a:chExt cx="1117003" cy="15994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6965" cy="1599438"/>
            </a:xfrm>
            <a:custGeom>
              <a:avLst/>
              <a:gdLst/>
              <a:ahLst/>
              <a:cxnLst/>
              <a:rect l="l" t="t" r="r" b="b"/>
              <a:pathLst>
                <a:path w="1116965" h="1599438">
                  <a:moveTo>
                    <a:pt x="0" y="0"/>
                  </a:moveTo>
                  <a:lnTo>
                    <a:pt x="1116965" y="0"/>
                  </a:lnTo>
                  <a:lnTo>
                    <a:pt x="1116965" y="1599438"/>
                  </a:lnTo>
                  <a:lnTo>
                    <a:pt x="0" y="1599438"/>
                  </a:ln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32872" y="6528044"/>
            <a:ext cx="16222266" cy="1285284"/>
            <a:chOff x="0" y="0"/>
            <a:chExt cx="21629688" cy="1713713"/>
          </a:xfrm>
        </p:grpSpPr>
        <p:sp>
          <p:nvSpPr>
            <p:cNvPr id="27" name="Freeform 27"/>
            <p:cNvSpPr/>
            <p:nvPr/>
          </p:nvSpPr>
          <p:spPr>
            <a:xfrm>
              <a:off x="19050" y="19050"/>
              <a:ext cx="21591651" cy="1675638"/>
            </a:xfrm>
            <a:custGeom>
              <a:avLst/>
              <a:gdLst/>
              <a:ahLst/>
              <a:cxnLst/>
              <a:rect l="l" t="t" r="r" b="b"/>
              <a:pathLst>
                <a:path w="21591651" h="1675638">
                  <a:moveTo>
                    <a:pt x="0" y="41910"/>
                  </a:moveTo>
                  <a:cubicBezTo>
                    <a:pt x="0" y="18796"/>
                    <a:pt x="19177" y="0"/>
                    <a:pt x="42799" y="0"/>
                  </a:cubicBezTo>
                  <a:lnTo>
                    <a:pt x="21548852" y="0"/>
                  </a:lnTo>
                  <a:cubicBezTo>
                    <a:pt x="21572474" y="0"/>
                    <a:pt x="21591651" y="18796"/>
                    <a:pt x="21591651" y="41910"/>
                  </a:cubicBezTo>
                  <a:lnTo>
                    <a:pt x="21591651" y="1633728"/>
                  </a:lnTo>
                  <a:cubicBezTo>
                    <a:pt x="21591651" y="1656842"/>
                    <a:pt x="21572474" y="1675638"/>
                    <a:pt x="21548852" y="1675638"/>
                  </a:cubicBezTo>
                  <a:lnTo>
                    <a:pt x="42799" y="1675638"/>
                  </a:lnTo>
                  <a:cubicBezTo>
                    <a:pt x="19177" y="1675638"/>
                    <a:pt x="0" y="1656842"/>
                    <a:pt x="0" y="163372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21629751" cy="1713738"/>
            </a:xfrm>
            <a:custGeom>
              <a:avLst/>
              <a:gdLst/>
              <a:ahLst/>
              <a:cxnLst/>
              <a:rect l="l" t="t" r="r" b="b"/>
              <a:pathLst>
                <a:path w="21629751" h="1713738">
                  <a:moveTo>
                    <a:pt x="0" y="60960"/>
                  </a:moveTo>
                  <a:cubicBezTo>
                    <a:pt x="0" y="26924"/>
                    <a:pt x="28067" y="0"/>
                    <a:pt x="61849" y="0"/>
                  </a:cubicBezTo>
                  <a:lnTo>
                    <a:pt x="21567902" y="0"/>
                  </a:lnTo>
                  <a:lnTo>
                    <a:pt x="21567902" y="19050"/>
                  </a:lnTo>
                  <a:lnTo>
                    <a:pt x="21567902" y="0"/>
                  </a:lnTo>
                  <a:cubicBezTo>
                    <a:pt x="21601685" y="0"/>
                    <a:pt x="21629751" y="26924"/>
                    <a:pt x="21629751" y="60960"/>
                  </a:cubicBezTo>
                  <a:lnTo>
                    <a:pt x="21610701" y="60960"/>
                  </a:lnTo>
                  <a:lnTo>
                    <a:pt x="21629751" y="60960"/>
                  </a:lnTo>
                  <a:lnTo>
                    <a:pt x="21629751" y="1652778"/>
                  </a:lnTo>
                  <a:lnTo>
                    <a:pt x="21610701" y="1652778"/>
                  </a:lnTo>
                  <a:lnTo>
                    <a:pt x="21629751" y="1652778"/>
                  </a:lnTo>
                  <a:cubicBezTo>
                    <a:pt x="21629751" y="1686814"/>
                    <a:pt x="21601685" y="1713738"/>
                    <a:pt x="21567902" y="1713738"/>
                  </a:cubicBezTo>
                  <a:lnTo>
                    <a:pt x="21567902" y="1694688"/>
                  </a:lnTo>
                  <a:lnTo>
                    <a:pt x="21567902" y="1713738"/>
                  </a:lnTo>
                  <a:lnTo>
                    <a:pt x="61849" y="1713738"/>
                  </a:lnTo>
                  <a:lnTo>
                    <a:pt x="61849" y="1694688"/>
                  </a:lnTo>
                  <a:lnTo>
                    <a:pt x="61849" y="1713738"/>
                  </a:lnTo>
                  <a:cubicBezTo>
                    <a:pt x="28067" y="1713738"/>
                    <a:pt x="0" y="1686814"/>
                    <a:pt x="0" y="1652778"/>
                  </a:cubicBezTo>
                  <a:lnTo>
                    <a:pt x="0" y="60960"/>
                  </a:lnTo>
                  <a:lnTo>
                    <a:pt x="19050" y="60960"/>
                  </a:lnTo>
                  <a:lnTo>
                    <a:pt x="0" y="60960"/>
                  </a:lnTo>
                  <a:moveTo>
                    <a:pt x="38100" y="60960"/>
                  </a:moveTo>
                  <a:lnTo>
                    <a:pt x="38100" y="1652778"/>
                  </a:lnTo>
                  <a:lnTo>
                    <a:pt x="19050" y="1652778"/>
                  </a:lnTo>
                  <a:lnTo>
                    <a:pt x="38100" y="1652778"/>
                  </a:lnTo>
                  <a:cubicBezTo>
                    <a:pt x="38100" y="1664970"/>
                    <a:pt x="48387" y="1675638"/>
                    <a:pt x="61849" y="1675638"/>
                  </a:cubicBezTo>
                  <a:lnTo>
                    <a:pt x="21567902" y="1675638"/>
                  </a:lnTo>
                  <a:cubicBezTo>
                    <a:pt x="21581365" y="1675638"/>
                    <a:pt x="21591651" y="1665097"/>
                    <a:pt x="21591651" y="1652778"/>
                  </a:cubicBezTo>
                  <a:lnTo>
                    <a:pt x="21591651" y="60960"/>
                  </a:lnTo>
                  <a:cubicBezTo>
                    <a:pt x="21591651" y="48768"/>
                    <a:pt x="21581365" y="38100"/>
                    <a:pt x="21567902" y="38100"/>
                  </a:cubicBezTo>
                  <a:lnTo>
                    <a:pt x="61849" y="38100"/>
                  </a:lnTo>
                  <a:lnTo>
                    <a:pt x="61849" y="19050"/>
                  </a:lnTo>
                  <a:lnTo>
                    <a:pt x="61849" y="38100"/>
                  </a:lnTo>
                  <a:cubicBezTo>
                    <a:pt x="48387" y="38100"/>
                    <a:pt x="38100" y="48641"/>
                    <a:pt x="38100" y="60960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75734" y="6570907"/>
            <a:ext cx="837752" cy="1199559"/>
            <a:chOff x="0" y="0"/>
            <a:chExt cx="1117003" cy="159941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6965" cy="1599438"/>
            </a:xfrm>
            <a:custGeom>
              <a:avLst/>
              <a:gdLst/>
              <a:ahLst/>
              <a:cxnLst/>
              <a:rect l="l" t="t" r="r" b="b"/>
              <a:pathLst>
                <a:path w="1116965" h="1599438">
                  <a:moveTo>
                    <a:pt x="0" y="0"/>
                  </a:moveTo>
                  <a:lnTo>
                    <a:pt x="1116965" y="0"/>
                  </a:lnTo>
                  <a:lnTo>
                    <a:pt x="1116965" y="1599438"/>
                  </a:lnTo>
                  <a:lnTo>
                    <a:pt x="0" y="1599438"/>
                  </a:ln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32872" y="7931353"/>
            <a:ext cx="16222266" cy="1285284"/>
            <a:chOff x="0" y="0"/>
            <a:chExt cx="21629688" cy="1713713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21591651" cy="1675638"/>
            </a:xfrm>
            <a:custGeom>
              <a:avLst/>
              <a:gdLst/>
              <a:ahLst/>
              <a:cxnLst/>
              <a:rect l="l" t="t" r="r" b="b"/>
              <a:pathLst>
                <a:path w="21591651" h="1675638">
                  <a:moveTo>
                    <a:pt x="0" y="41910"/>
                  </a:moveTo>
                  <a:cubicBezTo>
                    <a:pt x="0" y="18796"/>
                    <a:pt x="19177" y="0"/>
                    <a:pt x="42799" y="0"/>
                  </a:cubicBezTo>
                  <a:lnTo>
                    <a:pt x="21548852" y="0"/>
                  </a:lnTo>
                  <a:cubicBezTo>
                    <a:pt x="21572474" y="0"/>
                    <a:pt x="21591651" y="18796"/>
                    <a:pt x="21591651" y="41910"/>
                  </a:cubicBezTo>
                  <a:lnTo>
                    <a:pt x="21591651" y="1633728"/>
                  </a:lnTo>
                  <a:cubicBezTo>
                    <a:pt x="21591651" y="1656842"/>
                    <a:pt x="21572474" y="1675638"/>
                    <a:pt x="21548852" y="1675638"/>
                  </a:cubicBezTo>
                  <a:lnTo>
                    <a:pt x="42799" y="1675638"/>
                  </a:lnTo>
                  <a:cubicBezTo>
                    <a:pt x="19177" y="1675638"/>
                    <a:pt x="0" y="1656842"/>
                    <a:pt x="0" y="163372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1629751" cy="1713738"/>
            </a:xfrm>
            <a:custGeom>
              <a:avLst/>
              <a:gdLst/>
              <a:ahLst/>
              <a:cxnLst/>
              <a:rect l="l" t="t" r="r" b="b"/>
              <a:pathLst>
                <a:path w="21629751" h="1713738">
                  <a:moveTo>
                    <a:pt x="0" y="60960"/>
                  </a:moveTo>
                  <a:cubicBezTo>
                    <a:pt x="0" y="26924"/>
                    <a:pt x="28067" y="0"/>
                    <a:pt x="61849" y="0"/>
                  </a:cubicBezTo>
                  <a:lnTo>
                    <a:pt x="21567902" y="0"/>
                  </a:lnTo>
                  <a:lnTo>
                    <a:pt x="21567902" y="19050"/>
                  </a:lnTo>
                  <a:lnTo>
                    <a:pt x="21567902" y="0"/>
                  </a:lnTo>
                  <a:cubicBezTo>
                    <a:pt x="21601685" y="0"/>
                    <a:pt x="21629751" y="26924"/>
                    <a:pt x="21629751" y="60960"/>
                  </a:cubicBezTo>
                  <a:lnTo>
                    <a:pt x="21610701" y="60960"/>
                  </a:lnTo>
                  <a:lnTo>
                    <a:pt x="21629751" y="60960"/>
                  </a:lnTo>
                  <a:lnTo>
                    <a:pt x="21629751" y="1652778"/>
                  </a:lnTo>
                  <a:lnTo>
                    <a:pt x="21610701" y="1652778"/>
                  </a:lnTo>
                  <a:lnTo>
                    <a:pt x="21629751" y="1652778"/>
                  </a:lnTo>
                  <a:cubicBezTo>
                    <a:pt x="21629751" y="1686814"/>
                    <a:pt x="21601685" y="1713738"/>
                    <a:pt x="21567902" y="1713738"/>
                  </a:cubicBezTo>
                  <a:lnTo>
                    <a:pt x="21567902" y="1694688"/>
                  </a:lnTo>
                  <a:lnTo>
                    <a:pt x="21567902" y="1713738"/>
                  </a:lnTo>
                  <a:lnTo>
                    <a:pt x="61849" y="1713738"/>
                  </a:lnTo>
                  <a:lnTo>
                    <a:pt x="61849" y="1694688"/>
                  </a:lnTo>
                  <a:lnTo>
                    <a:pt x="61849" y="1713738"/>
                  </a:lnTo>
                  <a:cubicBezTo>
                    <a:pt x="28067" y="1713738"/>
                    <a:pt x="0" y="1686814"/>
                    <a:pt x="0" y="1652778"/>
                  </a:cubicBezTo>
                  <a:lnTo>
                    <a:pt x="0" y="60960"/>
                  </a:lnTo>
                  <a:lnTo>
                    <a:pt x="19050" y="60960"/>
                  </a:lnTo>
                  <a:lnTo>
                    <a:pt x="0" y="60960"/>
                  </a:lnTo>
                  <a:moveTo>
                    <a:pt x="38100" y="60960"/>
                  </a:moveTo>
                  <a:lnTo>
                    <a:pt x="38100" y="1652778"/>
                  </a:lnTo>
                  <a:lnTo>
                    <a:pt x="19050" y="1652778"/>
                  </a:lnTo>
                  <a:lnTo>
                    <a:pt x="38100" y="1652778"/>
                  </a:lnTo>
                  <a:cubicBezTo>
                    <a:pt x="38100" y="1664970"/>
                    <a:pt x="48387" y="1675638"/>
                    <a:pt x="61849" y="1675638"/>
                  </a:cubicBezTo>
                  <a:lnTo>
                    <a:pt x="21567902" y="1675638"/>
                  </a:lnTo>
                  <a:cubicBezTo>
                    <a:pt x="21581365" y="1675638"/>
                    <a:pt x="21591651" y="1665097"/>
                    <a:pt x="21591651" y="1652778"/>
                  </a:cubicBezTo>
                  <a:lnTo>
                    <a:pt x="21591651" y="60960"/>
                  </a:lnTo>
                  <a:cubicBezTo>
                    <a:pt x="21591651" y="48768"/>
                    <a:pt x="21581365" y="38100"/>
                    <a:pt x="21567902" y="38100"/>
                  </a:cubicBezTo>
                  <a:lnTo>
                    <a:pt x="61849" y="38100"/>
                  </a:lnTo>
                  <a:lnTo>
                    <a:pt x="61849" y="19050"/>
                  </a:lnTo>
                  <a:lnTo>
                    <a:pt x="61849" y="38100"/>
                  </a:lnTo>
                  <a:cubicBezTo>
                    <a:pt x="48387" y="38100"/>
                    <a:pt x="38100" y="48641"/>
                    <a:pt x="38100" y="60960"/>
                  </a:cubicBez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075734" y="7974216"/>
            <a:ext cx="837752" cy="1199559"/>
            <a:chOff x="0" y="0"/>
            <a:chExt cx="1117003" cy="159941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16965" cy="1599438"/>
            </a:xfrm>
            <a:custGeom>
              <a:avLst/>
              <a:gdLst/>
              <a:ahLst/>
              <a:cxnLst/>
              <a:rect l="l" t="t" r="r" b="b"/>
              <a:pathLst>
                <a:path w="1116965" h="1599438">
                  <a:moveTo>
                    <a:pt x="0" y="0"/>
                  </a:moveTo>
                  <a:lnTo>
                    <a:pt x="1116965" y="0"/>
                  </a:lnTo>
                  <a:lnTo>
                    <a:pt x="1116965" y="1599438"/>
                  </a:lnTo>
                  <a:lnTo>
                    <a:pt x="0" y="1599438"/>
                  </a:lnTo>
                  <a:close/>
                </a:path>
              </a:pathLst>
            </a:custGeom>
            <a:solidFill>
              <a:srgbClr val="957D00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4022030" y="9330938"/>
            <a:ext cx="3732457" cy="779707"/>
            <a:chOff x="0" y="0"/>
            <a:chExt cx="4976609" cy="1039609"/>
          </a:xfrm>
        </p:grpSpPr>
        <p:sp>
          <p:nvSpPr>
            <p:cNvPr id="37" name="Freeform 37" descr="preencoded.png">
              <a:hlinkClick r:id="rId5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12" b="-310"/>
              </a:stretch>
            </a:blipFill>
          </p:spPr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80000"/>
          </a:blip>
          <a:srcRect t="32392" b="32392"/>
          <a:stretch>
            <a:fillRect/>
          </a:stretch>
        </p:blipFill>
        <p:spPr>
          <a:xfrm>
            <a:off x="-1296884" y="-665069"/>
            <a:ext cx="20283206" cy="1095206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75734" y="557360"/>
            <a:ext cx="1215486" cy="353473"/>
            <a:chOff x="38100" y="-703066"/>
            <a:chExt cx="1620647" cy="471297"/>
          </a:xfrm>
        </p:grpSpPr>
        <p:sp>
          <p:nvSpPr>
            <p:cNvPr id="9" name="Freeform 9"/>
            <p:cNvSpPr/>
            <p:nvPr/>
          </p:nvSpPr>
          <p:spPr>
            <a:xfrm>
              <a:off x="38100" y="-703066"/>
              <a:ext cx="1620647" cy="471297"/>
            </a:xfrm>
            <a:custGeom>
              <a:avLst/>
              <a:gdLst/>
              <a:ahLst/>
              <a:cxnLst/>
              <a:rect l="l" t="t" r="r" b="b"/>
              <a:pathLst>
                <a:path w="1620647" h="471297">
                  <a:moveTo>
                    <a:pt x="0" y="33528"/>
                  </a:moveTo>
                  <a:cubicBezTo>
                    <a:pt x="0" y="14986"/>
                    <a:pt x="14986" y="0"/>
                    <a:pt x="33528" y="0"/>
                  </a:cubicBezTo>
                  <a:lnTo>
                    <a:pt x="1587119" y="0"/>
                  </a:lnTo>
                  <a:cubicBezTo>
                    <a:pt x="1605661" y="0"/>
                    <a:pt x="1620647" y="14986"/>
                    <a:pt x="1620647" y="33528"/>
                  </a:cubicBezTo>
                  <a:lnTo>
                    <a:pt x="1620647" y="437769"/>
                  </a:lnTo>
                  <a:cubicBezTo>
                    <a:pt x="1620647" y="456311"/>
                    <a:pt x="1605661" y="471297"/>
                    <a:pt x="1587119" y="471297"/>
                  </a:cubicBezTo>
                  <a:lnTo>
                    <a:pt x="33528" y="471297"/>
                  </a:lnTo>
                  <a:cubicBezTo>
                    <a:pt x="14986" y="471297"/>
                    <a:pt x="0" y="456311"/>
                    <a:pt x="0" y="437769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1494058" y="630908"/>
            <a:ext cx="838800" cy="20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12" dirty="0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STRATEGY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90600" y="1073594"/>
            <a:ext cx="10041831" cy="61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 b="1" dirty="0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Objective &amp; Goals – Product Manager View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7520" y="2812104"/>
            <a:ext cx="314173" cy="34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60077" y="2570407"/>
            <a:ext cx="3513336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Unified Performance View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060077" y="2937872"/>
            <a:ext cx="14942791" cy="55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25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Build a comprehensive dashboard spanning shops, customers, menu items, and orders to understand performance end-to-end and identify optimization opportunities.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37520" y="4215403"/>
            <a:ext cx="314173" cy="34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060077" y="3973716"/>
            <a:ext cx="2583458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Track Core Metrics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60077" y="4341171"/>
            <a:ext cx="14942791" cy="27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25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Monitor revenue trajectory, growth patterns, customer behavior trends, and profitability metrics at both product and individual shop level.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37520" y="5618712"/>
            <a:ext cx="314173" cy="34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60077" y="5377015"/>
            <a:ext cx="2146002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Protect Margins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060077" y="5744470"/>
            <a:ext cx="14942791" cy="27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25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Identify and quantify revenue leakage from discounts and refunds to protect profit margins and improve unit economics across locations.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37520" y="7022011"/>
            <a:ext cx="314173" cy="34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060077" y="6780314"/>
            <a:ext cx="3198813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Enable Smart Decisions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060077" y="7147770"/>
            <a:ext cx="14942791" cy="27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25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Empower data-driven decisions on pricing strategies, product assortment, and customer experience improvements that drive sustainable growth.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37520" y="8425310"/>
            <a:ext cx="314173" cy="34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5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060077" y="8183613"/>
            <a:ext cx="2925465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Drive Customer Value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095485" y="8811845"/>
            <a:ext cx="14942791" cy="27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25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Prioritize initiatives that increase repeat visits, boost average order value, and strengthen customer lifetime value through strategic interventions.</a:t>
            </a:r>
          </a:p>
        </p:txBody>
      </p:sp>
      <p:sp>
        <p:nvSpPr>
          <p:cNvPr id="58" name="Freeform 10" descr="preencoded.png"/>
          <p:cNvSpPr/>
          <p:nvPr/>
        </p:nvSpPr>
        <p:spPr>
          <a:xfrm>
            <a:off x="1219200" y="652339"/>
            <a:ext cx="167430" cy="167430"/>
          </a:xfrm>
          <a:custGeom>
            <a:avLst/>
            <a:gdLst/>
            <a:ahLst/>
            <a:cxnLst/>
            <a:rect l="l" t="t" r="r" b="b"/>
            <a:pathLst>
              <a:path w="167430" h="167430">
                <a:moveTo>
                  <a:pt x="0" y="0"/>
                </a:moveTo>
                <a:lnTo>
                  <a:pt x="167430" y="0"/>
                </a:lnTo>
                <a:lnTo>
                  <a:pt x="167430" y="167430"/>
                </a:lnTo>
                <a:lnTo>
                  <a:pt x="0" y="167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1" name="Group 15">
            <a:extLst>
              <a:ext uri="{FF2B5EF4-FFF2-40B4-BE49-F238E27FC236}">
                <a16:creationId xmlns:a16="http://schemas.microsoft.com/office/drawing/2014/main" id="{9E2C45F4-26E8-7F41-25C1-ECB88BAB7E8A}"/>
              </a:ext>
            </a:extLst>
          </p:cNvPr>
          <p:cNvGrpSpPr/>
          <p:nvPr/>
        </p:nvGrpSpPr>
        <p:grpSpPr>
          <a:xfrm>
            <a:off x="14482629" y="9420186"/>
            <a:ext cx="3732457" cy="779707"/>
            <a:chOff x="0" y="0"/>
            <a:chExt cx="4976609" cy="1039609"/>
          </a:xfrm>
        </p:grpSpPr>
        <p:sp>
          <p:nvSpPr>
            <p:cNvPr id="62" name="Freeform 16" descr="preencoded.png">
              <a:hlinkClick r:id="rId5" tooltip="https://www.linkedin.com/in/shreya-sonal88/"/>
              <a:extLst>
                <a:ext uri="{FF2B5EF4-FFF2-40B4-BE49-F238E27FC236}">
                  <a16:creationId xmlns:a16="http://schemas.microsoft.com/office/drawing/2014/main" id="{CBB678F4-2A41-A259-BF3F-ED4982BE1588}"/>
                </a:ext>
              </a:extLst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12" b="-310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1270000" y="0"/>
                  </a:moveTo>
                  <a:lnTo>
                    <a:pt x="23114000" y="0"/>
                  </a:lnTo>
                  <a:cubicBezTo>
                    <a:pt x="23815402" y="0"/>
                    <a:pt x="24384000" y="568598"/>
                    <a:pt x="24384000" y="1270000"/>
                  </a:cubicBezTo>
                  <a:lnTo>
                    <a:pt x="24384000" y="12446000"/>
                  </a:lnTo>
                  <a:cubicBezTo>
                    <a:pt x="24384000" y="13147402"/>
                    <a:pt x="23815402" y="13716000"/>
                    <a:pt x="23114000" y="13716000"/>
                  </a:cubicBezTo>
                  <a:lnTo>
                    <a:pt x="1270000" y="13716000"/>
                  </a:lnTo>
                  <a:cubicBezTo>
                    <a:pt x="568598" y="13716000"/>
                    <a:pt x="0" y="13147402"/>
                    <a:pt x="0" y="12446000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0000"/>
          </a:blip>
          <a:srcRect t="30011" b="30011"/>
          <a:stretch>
            <a:fillRect/>
          </a:stretch>
        </p:blipFill>
        <p:spPr>
          <a:xfrm>
            <a:off x="-1321279" y="-1862221"/>
            <a:ext cx="20797553" cy="1274853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47159" y="1105795"/>
            <a:ext cx="886720" cy="385762"/>
            <a:chOff x="0" y="0"/>
            <a:chExt cx="1182294" cy="5143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2370" cy="514350"/>
            </a:xfrm>
            <a:custGeom>
              <a:avLst/>
              <a:gdLst/>
              <a:ahLst/>
              <a:cxnLst/>
              <a:rect l="l" t="t" r="r" b="b"/>
              <a:pathLst>
                <a:path w="1182370" h="514350">
                  <a:moveTo>
                    <a:pt x="0" y="35941"/>
                  </a:moveTo>
                  <a:cubicBezTo>
                    <a:pt x="0" y="16129"/>
                    <a:pt x="16129" y="0"/>
                    <a:pt x="35941" y="0"/>
                  </a:cubicBezTo>
                  <a:lnTo>
                    <a:pt x="1146429" y="0"/>
                  </a:lnTo>
                  <a:cubicBezTo>
                    <a:pt x="1166241" y="0"/>
                    <a:pt x="1182370" y="16129"/>
                    <a:pt x="1182370" y="35941"/>
                  </a:cubicBezTo>
                  <a:lnTo>
                    <a:pt x="1182370" y="478409"/>
                  </a:lnTo>
                  <a:cubicBezTo>
                    <a:pt x="1182370" y="498221"/>
                    <a:pt x="1166241" y="514350"/>
                    <a:pt x="1146429" y="514350"/>
                  </a:cubicBezTo>
                  <a:lnTo>
                    <a:pt x="35941" y="514350"/>
                  </a:lnTo>
                  <a:cubicBezTo>
                    <a:pt x="16129" y="514350"/>
                    <a:pt x="0" y="498221"/>
                    <a:pt x="0" y="478409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10" name="Freeform 10" descr="preencoded.png"/>
          <p:cNvSpPr/>
          <p:nvPr/>
        </p:nvSpPr>
        <p:spPr>
          <a:xfrm>
            <a:off x="1181691" y="1208932"/>
            <a:ext cx="179489" cy="179489"/>
          </a:xfrm>
          <a:custGeom>
            <a:avLst/>
            <a:gdLst/>
            <a:ahLst/>
            <a:cxnLst/>
            <a:rect l="l" t="t" r="r" b="b"/>
            <a:pathLst>
              <a:path w="179489" h="179489">
                <a:moveTo>
                  <a:pt x="0" y="0"/>
                </a:moveTo>
                <a:lnTo>
                  <a:pt x="179489" y="0"/>
                </a:lnTo>
                <a:lnTo>
                  <a:pt x="179489" y="179489"/>
                </a:lnTo>
                <a:lnTo>
                  <a:pt x="0" y="179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896" b="-7891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32872" y="2457002"/>
            <a:ext cx="3950789" cy="2299097"/>
            <a:chOff x="0" y="0"/>
            <a:chExt cx="5267719" cy="3065462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5229606" cy="3027426"/>
            </a:xfrm>
            <a:custGeom>
              <a:avLst/>
              <a:gdLst/>
              <a:ahLst/>
              <a:cxnLst/>
              <a:rect l="l" t="t" r="r" b="b"/>
              <a:pathLst>
                <a:path w="5229606" h="3027426">
                  <a:moveTo>
                    <a:pt x="0" y="44958"/>
                  </a:moveTo>
                  <a:cubicBezTo>
                    <a:pt x="0" y="20066"/>
                    <a:pt x="20193" y="0"/>
                    <a:pt x="45085" y="0"/>
                  </a:cubicBezTo>
                  <a:lnTo>
                    <a:pt x="5184521" y="0"/>
                  </a:lnTo>
                  <a:cubicBezTo>
                    <a:pt x="5209413" y="0"/>
                    <a:pt x="5229606" y="20066"/>
                    <a:pt x="5229606" y="44958"/>
                  </a:cubicBezTo>
                  <a:lnTo>
                    <a:pt x="5229606" y="2982468"/>
                  </a:lnTo>
                  <a:cubicBezTo>
                    <a:pt x="5229606" y="3007233"/>
                    <a:pt x="5209413" y="3027426"/>
                    <a:pt x="5184521" y="3027426"/>
                  </a:cubicBezTo>
                  <a:lnTo>
                    <a:pt x="45085" y="3027426"/>
                  </a:lnTo>
                  <a:cubicBezTo>
                    <a:pt x="20193" y="3027426"/>
                    <a:pt x="0" y="3007360"/>
                    <a:pt x="0" y="298246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267706" cy="3065526"/>
            </a:xfrm>
            <a:custGeom>
              <a:avLst/>
              <a:gdLst/>
              <a:ahLst/>
              <a:cxnLst/>
              <a:rect l="l" t="t" r="r" b="b"/>
              <a:pathLst>
                <a:path w="5267706" h="3065526">
                  <a:moveTo>
                    <a:pt x="0" y="64008"/>
                  </a:moveTo>
                  <a:cubicBezTo>
                    <a:pt x="0" y="28575"/>
                    <a:pt x="28829" y="0"/>
                    <a:pt x="64135" y="0"/>
                  </a:cubicBezTo>
                  <a:lnTo>
                    <a:pt x="5203571" y="0"/>
                  </a:lnTo>
                  <a:lnTo>
                    <a:pt x="5203571" y="19050"/>
                  </a:lnTo>
                  <a:lnTo>
                    <a:pt x="5203571" y="0"/>
                  </a:lnTo>
                  <a:cubicBezTo>
                    <a:pt x="5238877" y="0"/>
                    <a:pt x="5267706" y="28575"/>
                    <a:pt x="5267706" y="64008"/>
                  </a:cubicBezTo>
                  <a:lnTo>
                    <a:pt x="5248656" y="64008"/>
                  </a:lnTo>
                  <a:lnTo>
                    <a:pt x="5267706" y="64008"/>
                  </a:lnTo>
                  <a:lnTo>
                    <a:pt x="5267706" y="3001518"/>
                  </a:lnTo>
                  <a:lnTo>
                    <a:pt x="5248656" y="3001518"/>
                  </a:lnTo>
                  <a:lnTo>
                    <a:pt x="5267706" y="3001518"/>
                  </a:lnTo>
                  <a:cubicBezTo>
                    <a:pt x="5267706" y="3036951"/>
                    <a:pt x="5238877" y="3065526"/>
                    <a:pt x="5203571" y="3065526"/>
                  </a:cubicBezTo>
                  <a:lnTo>
                    <a:pt x="5203571" y="3046476"/>
                  </a:lnTo>
                  <a:lnTo>
                    <a:pt x="5203571" y="3065526"/>
                  </a:lnTo>
                  <a:lnTo>
                    <a:pt x="64135" y="3065526"/>
                  </a:lnTo>
                  <a:lnTo>
                    <a:pt x="64135" y="3046476"/>
                  </a:lnTo>
                  <a:lnTo>
                    <a:pt x="64135" y="3065526"/>
                  </a:lnTo>
                  <a:cubicBezTo>
                    <a:pt x="28829" y="3065526"/>
                    <a:pt x="0" y="3036951"/>
                    <a:pt x="0" y="3001518"/>
                  </a:cubicBezTo>
                  <a:lnTo>
                    <a:pt x="0" y="64008"/>
                  </a:lnTo>
                  <a:lnTo>
                    <a:pt x="19050" y="64008"/>
                  </a:lnTo>
                  <a:lnTo>
                    <a:pt x="0" y="64008"/>
                  </a:lnTo>
                  <a:moveTo>
                    <a:pt x="38100" y="64008"/>
                  </a:moveTo>
                  <a:lnTo>
                    <a:pt x="38100" y="3001518"/>
                  </a:lnTo>
                  <a:lnTo>
                    <a:pt x="19050" y="3001518"/>
                  </a:lnTo>
                  <a:lnTo>
                    <a:pt x="38100" y="3001518"/>
                  </a:lnTo>
                  <a:cubicBezTo>
                    <a:pt x="38100" y="3015742"/>
                    <a:pt x="49657" y="3027426"/>
                    <a:pt x="64135" y="3027426"/>
                  </a:cubicBezTo>
                  <a:lnTo>
                    <a:pt x="5203571" y="3027426"/>
                  </a:lnTo>
                  <a:cubicBezTo>
                    <a:pt x="5218049" y="3027426"/>
                    <a:pt x="5229606" y="3015742"/>
                    <a:pt x="5229606" y="3001518"/>
                  </a:cubicBezTo>
                  <a:lnTo>
                    <a:pt x="5229606" y="64008"/>
                  </a:lnTo>
                  <a:cubicBezTo>
                    <a:pt x="5229606" y="49784"/>
                    <a:pt x="5218049" y="38100"/>
                    <a:pt x="5203571" y="38100"/>
                  </a:cubicBezTo>
                  <a:lnTo>
                    <a:pt x="64135" y="38100"/>
                  </a:lnTo>
                  <a:lnTo>
                    <a:pt x="64135" y="19050"/>
                  </a:lnTo>
                  <a:lnTo>
                    <a:pt x="64135" y="38100"/>
                  </a:lnTo>
                  <a:cubicBezTo>
                    <a:pt x="49657" y="38100"/>
                    <a:pt x="38100" y="49784"/>
                    <a:pt x="38100" y="64008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41184" y="2365324"/>
            <a:ext cx="269234" cy="269234"/>
            <a:chOff x="0" y="0"/>
            <a:chExt cx="358978" cy="358978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14" b="14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806105" y="4578553"/>
            <a:ext cx="269234" cy="269234"/>
            <a:chOff x="0" y="0"/>
            <a:chExt cx="358978" cy="35897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14" b="1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5123259" y="2457002"/>
            <a:ext cx="3950941" cy="2299097"/>
            <a:chOff x="0" y="0"/>
            <a:chExt cx="5267922" cy="3065462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5229733" cy="3027426"/>
            </a:xfrm>
            <a:custGeom>
              <a:avLst/>
              <a:gdLst/>
              <a:ahLst/>
              <a:cxnLst/>
              <a:rect l="l" t="t" r="r" b="b"/>
              <a:pathLst>
                <a:path w="5229733" h="3027426">
                  <a:moveTo>
                    <a:pt x="0" y="44958"/>
                  </a:moveTo>
                  <a:cubicBezTo>
                    <a:pt x="0" y="20066"/>
                    <a:pt x="20193" y="0"/>
                    <a:pt x="45085" y="0"/>
                  </a:cubicBezTo>
                  <a:lnTo>
                    <a:pt x="5184648" y="0"/>
                  </a:lnTo>
                  <a:cubicBezTo>
                    <a:pt x="5209540" y="0"/>
                    <a:pt x="5229733" y="20066"/>
                    <a:pt x="5229733" y="44958"/>
                  </a:cubicBezTo>
                  <a:lnTo>
                    <a:pt x="5229733" y="2982468"/>
                  </a:lnTo>
                  <a:cubicBezTo>
                    <a:pt x="5229733" y="3007233"/>
                    <a:pt x="5209540" y="3027426"/>
                    <a:pt x="5184648" y="3027426"/>
                  </a:cubicBezTo>
                  <a:lnTo>
                    <a:pt x="45085" y="3027426"/>
                  </a:lnTo>
                  <a:cubicBezTo>
                    <a:pt x="20193" y="3027426"/>
                    <a:pt x="0" y="3007360"/>
                    <a:pt x="0" y="298246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267833" cy="3065526"/>
            </a:xfrm>
            <a:custGeom>
              <a:avLst/>
              <a:gdLst/>
              <a:ahLst/>
              <a:cxnLst/>
              <a:rect l="l" t="t" r="r" b="b"/>
              <a:pathLst>
                <a:path w="5267833" h="3065526">
                  <a:moveTo>
                    <a:pt x="0" y="64008"/>
                  </a:moveTo>
                  <a:cubicBezTo>
                    <a:pt x="0" y="28575"/>
                    <a:pt x="28829" y="0"/>
                    <a:pt x="64135" y="0"/>
                  </a:cubicBezTo>
                  <a:lnTo>
                    <a:pt x="5203698" y="0"/>
                  </a:lnTo>
                  <a:lnTo>
                    <a:pt x="5203698" y="19050"/>
                  </a:lnTo>
                  <a:lnTo>
                    <a:pt x="5203698" y="0"/>
                  </a:lnTo>
                  <a:cubicBezTo>
                    <a:pt x="5239004" y="0"/>
                    <a:pt x="5267833" y="28575"/>
                    <a:pt x="5267833" y="64008"/>
                  </a:cubicBezTo>
                  <a:lnTo>
                    <a:pt x="5248783" y="64008"/>
                  </a:lnTo>
                  <a:lnTo>
                    <a:pt x="5267833" y="64008"/>
                  </a:lnTo>
                  <a:lnTo>
                    <a:pt x="5267833" y="3001518"/>
                  </a:lnTo>
                  <a:lnTo>
                    <a:pt x="5248783" y="3001518"/>
                  </a:lnTo>
                  <a:lnTo>
                    <a:pt x="5267833" y="3001518"/>
                  </a:lnTo>
                  <a:cubicBezTo>
                    <a:pt x="5267833" y="3036951"/>
                    <a:pt x="5239004" y="3065526"/>
                    <a:pt x="5203698" y="3065526"/>
                  </a:cubicBezTo>
                  <a:lnTo>
                    <a:pt x="5203698" y="3046476"/>
                  </a:lnTo>
                  <a:lnTo>
                    <a:pt x="5203698" y="3065526"/>
                  </a:lnTo>
                  <a:lnTo>
                    <a:pt x="64135" y="3065526"/>
                  </a:lnTo>
                  <a:lnTo>
                    <a:pt x="64135" y="3046476"/>
                  </a:lnTo>
                  <a:lnTo>
                    <a:pt x="64135" y="3065526"/>
                  </a:lnTo>
                  <a:cubicBezTo>
                    <a:pt x="28829" y="3065526"/>
                    <a:pt x="0" y="3036951"/>
                    <a:pt x="0" y="3001518"/>
                  </a:cubicBezTo>
                  <a:lnTo>
                    <a:pt x="0" y="64008"/>
                  </a:lnTo>
                  <a:lnTo>
                    <a:pt x="19050" y="64008"/>
                  </a:lnTo>
                  <a:lnTo>
                    <a:pt x="0" y="64008"/>
                  </a:lnTo>
                  <a:moveTo>
                    <a:pt x="38100" y="64008"/>
                  </a:moveTo>
                  <a:lnTo>
                    <a:pt x="38100" y="3001518"/>
                  </a:lnTo>
                  <a:lnTo>
                    <a:pt x="19050" y="3001518"/>
                  </a:lnTo>
                  <a:lnTo>
                    <a:pt x="38100" y="3001518"/>
                  </a:lnTo>
                  <a:cubicBezTo>
                    <a:pt x="38100" y="3015742"/>
                    <a:pt x="49657" y="3027426"/>
                    <a:pt x="64135" y="3027426"/>
                  </a:cubicBezTo>
                  <a:lnTo>
                    <a:pt x="5203698" y="3027426"/>
                  </a:lnTo>
                  <a:cubicBezTo>
                    <a:pt x="5218176" y="3027426"/>
                    <a:pt x="5229733" y="3015742"/>
                    <a:pt x="5229733" y="3001518"/>
                  </a:cubicBezTo>
                  <a:lnTo>
                    <a:pt x="5229733" y="64008"/>
                  </a:lnTo>
                  <a:cubicBezTo>
                    <a:pt x="5229733" y="49784"/>
                    <a:pt x="5218176" y="38100"/>
                    <a:pt x="5203698" y="38100"/>
                  </a:cubicBezTo>
                  <a:lnTo>
                    <a:pt x="64135" y="38100"/>
                  </a:lnTo>
                  <a:lnTo>
                    <a:pt x="64135" y="19050"/>
                  </a:lnTo>
                  <a:lnTo>
                    <a:pt x="64135" y="38100"/>
                  </a:lnTo>
                  <a:cubicBezTo>
                    <a:pt x="49657" y="38100"/>
                    <a:pt x="38100" y="49784"/>
                    <a:pt x="38100" y="64008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031581" y="2365324"/>
            <a:ext cx="269234" cy="269234"/>
            <a:chOff x="0" y="0"/>
            <a:chExt cx="358978" cy="35897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14" b="14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8896645" y="4578553"/>
            <a:ext cx="269234" cy="269234"/>
            <a:chOff x="0" y="0"/>
            <a:chExt cx="358978" cy="35897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14" b="14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9213799" y="2457002"/>
            <a:ext cx="3950789" cy="2299097"/>
            <a:chOff x="0" y="0"/>
            <a:chExt cx="5267719" cy="3065462"/>
          </a:xfrm>
        </p:grpSpPr>
        <p:sp>
          <p:nvSpPr>
            <p:cNvPr id="26" name="Freeform 26"/>
            <p:cNvSpPr/>
            <p:nvPr/>
          </p:nvSpPr>
          <p:spPr>
            <a:xfrm>
              <a:off x="19050" y="19050"/>
              <a:ext cx="5229606" cy="3027426"/>
            </a:xfrm>
            <a:custGeom>
              <a:avLst/>
              <a:gdLst/>
              <a:ahLst/>
              <a:cxnLst/>
              <a:rect l="l" t="t" r="r" b="b"/>
              <a:pathLst>
                <a:path w="5229606" h="3027426">
                  <a:moveTo>
                    <a:pt x="0" y="44958"/>
                  </a:moveTo>
                  <a:cubicBezTo>
                    <a:pt x="0" y="20066"/>
                    <a:pt x="20193" y="0"/>
                    <a:pt x="45085" y="0"/>
                  </a:cubicBezTo>
                  <a:lnTo>
                    <a:pt x="5184521" y="0"/>
                  </a:lnTo>
                  <a:cubicBezTo>
                    <a:pt x="5209413" y="0"/>
                    <a:pt x="5229606" y="20066"/>
                    <a:pt x="5229606" y="44958"/>
                  </a:cubicBezTo>
                  <a:lnTo>
                    <a:pt x="5229606" y="2982468"/>
                  </a:lnTo>
                  <a:cubicBezTo>
                    <a:pt x="5229606" y="3007233"/>
                    <a:pt x="5209413" y="3027426"/>
                    <a:pt x="5184521" y="3027426"/>
                  </a:cubicBezTo>
                  <a:lnTo>
                    <a:pt x="45085" y="3027426"/>
                  </a:lnTo>
                  <a:cubicBezTo>
                    <a:pt x="20193" y="3027426"/>
                    <a:pt x="0" y="3007360"/>
                    <a:pt x="0" y="298246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5267706" cy="3065526"/>
            </a:xfrm>
            <a:custGeom>
              <a:avLst/>
              <a:gdLst/>
              <a:ahLst/>
              <a:cxnLst/>
              <a:rect l="l" t="t" r="r" b="b"/>
              <a:pathLst>
                <a:path w="5267706" h="3065526">
                  <a:moveTo>
                    <a:pt x="0" y="64008"/>
                  </a:moveTo>
                  <a:cubicBezTo>
                    <a:pt x="0" y="28575"/>
                    <a:pt x="28829" y="0"/>
                    <a:pt x="64135" y="0"/>
                  </a:cubicBezTo>
                  <a:lnTo>
                    <a:pt x="5203571" y="0"/>
                  </a:lnTo>
                  <a:lnTo>
                    <a:pt x="5203571" y="19050"/>
                  </a:lnTo>
                  <a:lnTo>
                    <a:pt x="5203571" y="0"/>
                  </a:lnTo>
                  <a:cubicBezTo>
                    <a:pt x="5238877" y="0"/>
                    <a:pt x="5267706" y="28575"/>
                    <a:pt x="5267706" y="64008"/>
                  </a:cubicBezTo>
                  <a:lnTo>
                    <a:pt x="5248656" y="64008"/>
                  </a:lnTo>
                  <a:lnTo>
                    <a:pt x="5267706" y="64008"/>
                  </a:lnTo>
                  <a:lnTo>
                    <a:pt x="5267706" y="3001518"/>
                  </a:lnTo>
                  <a:lnTo>
                    <a:pt x="5248656" y="3001518"/>
                  </a:lnTo>
                  <a:lnTo>
                    <a:pt x="5267706" y="3001518"/>
                  </a:lnTo>
                  <a:cubicBezTo>
                    <a:pt x="5267706" y="3036951"/>
                    <a:pt x="5238877" y="3065526"/>
                    <a:pt x="5203571" y="3065526"/>
                  </a:cubicBezTo>
                  <a:lnTo>
                    <a:pt x="5203571" y="3046476"/>
                  </a:lnTo>
                  <a:lnTo>
                    <a:pt x="5203571" y="3065526"/>
                  </a:lnTo>
                  <a:lnTo>
                    <a:pt x="64135" y="3065526"/>
                  </a:lnTo>
                  <a:lnTo>
                    <a:pt x="64135" y="3046476"/>
                  </a:lnTo>
                  <a:lnTo>
                    <a:pt x="64135" y="3065526"/>
                  </a:lnTo>
                  <a:cubicBezTo>
                    <a:pt x="28829" y="3065526"/>
                    <a:pt x="0" y="3036951"/>
                    <a:pt x="0" y="3001518"/>
                  </a:cubicBezTo>
                  <a:lnTo>
                    <a:pt x="0" y="64008"/>
                  </a:lnTo>
                  <a:lnTo>
                    <a:pt x="19050" y="64008"/>
                  </a:lnTo>
                  <a:lnTo>
                    <a:pt x="0" y="64008"/>
                  </a:lnTo>
                  <a:moveTo>
                    <a:pt x="38100" y="64008"/>
                  </a:moveTo>
                  <a:lnTo>
                    <a:pt x="38100" y="3001518"/>
                  </a:lnTo>
                  <a:lnTo>
                    <a:pt x="19050" y="3001518"/>
                  </a:lnTo>
                  <a:lnTo>
                    <a:pt x="38100" y="3001518"/>
                  </a:lnTo>
                  <a:cubicBezTo>
                    <a:pt x="38100" y="3015742"/>
                    <a:pt x="49657" y="3027426"/>
                    <a:pt x="64135" y="3027426"/>
                  </a:cubicBezTo>
                  <a:lnTo>
                    <a:pt x="5203571" y="3027426"/>
                  </a:lnTo>
                  <a:cubicBezTo>
                    <a:pt x="5218049" y="3027426"/>
                    <a:pt x="5229606" y="3015742"/>
                    <a:pt x="5229606" y="3001518"/>
                  </a:cubicBezTo>
                  <a:lnTo>
                    <a:pt x="5229606" y="64008"/>
                  </a:lnTo>
                  <a:cubicBezTo>
                    <a:pt x="5229606" y="49784"/>
                    <a:pt x="5218049" y="38100"/>
                    <a:pt x="5203571" y="38100"/>
                  </a:cubicBezTo>
                  <a:lnTo>
                    <a:pt x="64135" y="38100"/>
                  </a:lnTo>
                  <a:lnTo>
                    <a:pt x="64135" y="19050"/>
                  </a:lnTo>
                  <a:lnTo>
                    <a:pt x="64135" y="38100"/>
                  </a:lnTo>
                  <a:cubicBezTo>
                    <a:pt x="49657" y="38100"/>
                    <a:pt x="38100" y="49784"/>
                    <a:pt x="38100" y="64008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122121" y="2365324"/>
            <a:ext cx="269234" cy="269234"/>
            <a:chOff x="0" y="0"/>
            <a:chExt cx="358978" cy="358978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14" b="14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2987042" y="4578553"/>
            <a:ext cx="269234" cy="269234"/>
            <a:chOff x="0" y="0"/>
            <a:chExt cx="358978" cy="358978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14" b="14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3304196" y="2457002"/>
            <a:ext cx="3950941" cy="2299097"/>
            <a:chOff x="0" y="0"/>
            <a:chExt cx="5267922" cy="3065462"/>
          </a:xfrm>
        </p:grpSpPr>
        <p:sp>
          <p:nvSpPr>
            <p:cNvPr id="33" name="Freeform 33"/>
            <p:cNvSpPr/>
            <p:nvPr/>
          </p:nvSpPr>
          <p:spPr>
            <a:xfrm>
              <a:off x="19050" y="19050"/>
              <a:ext cx="5229733" cy="3027426"/>
            </a:xfrm>
            <a:custGeom>
              <a:avLst/>
              <a:gdLst/>
              <a:ahLst/>
              <a:cxnLst/>
              <a:rect l="l" t="t" r="r" b="b"/>
              <a:pathLst>
                <a:path w="5229733" h="3027426">
                  <a:moveTo>
                    <a:pt x="0" y="44958"/>
                  </a:moveTo>
                  <a:cubicBezTo>
                    <a:pt x="0" y="20066"/>
                    <a:pt x="20193" y="0"/>
                    <a:pt x="45085" y="0"/>
                  </a:cubicBezTo>
                  <a:lnTo>
                    <a:pt x="5184648" y="0"/>
                  </a:lnTo>
                  <a:cubicBezTo>
                    <a:pt x="5209540" y="0"/>
                    <a:pt x="5229733" y="20066"/>
                    <a:pt x="5229733" y="44958"/>
                  </a:cubicBezTo>
                  <a:lnTo>
                    <a:pt x="5229733" y="2982468"/>
                  </a:lnTo>
                  <a:cubicBezTo>
                    <a:pt x="5229733" y="3007233"/>
                    <a:pt x="5209540" y="3027426"/>
                    <a:pt x="5184648" y="3027426"/>
                  </a:cubicBezTo>
                  <a:lnTo>
                    <a:pt x="45085" y="3027426"/>
                  </a:lnTo>
                  <a:cubicBezTo>
                    <a:pt x="20193" y="3027426"/>
                    <a:pt x="0" y="3007360"/>
                    <a:pt x="0" y="298246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5267833" cy="3065526"/>
            </a:xfrm>
            <a:custGeom>
              <a:avLst/>
              <a:gdLst/>
              <a:ahLst/>
              <a:cxnLst/>
              <a:rect l="l" t="t" r="r" b="b"/>
              <a:pathLst>
                <a:path w="5267833" h="3065526">
                  <a:moveTo>
                    <a:pt x="0" y="64008"/>
                  </a:moveTo>
                  <a:cubicBezTo>
                    <a:pt x="0" y="28575"/>
                    <a:pt x="28829" y="0"/>
                    <a:pt x="64135" y="0"/>
                  </a:cubicBezTo>
                  <a:lnTo>
                    <a:pt x="5203698" y="0"/>
                  </a:lnTo>
                  <a:lnTo>
                    <a:pt x="5203698" y="19050"/>
                  </a:lnTo>
                  <a:lnTo>
                    <a:pt x="5203698" y="0"/>
                  </a:lnTo>
                  <a:cubicBezTo>
                    <a:pt x="5239004" y="0"/>
                    <a:pt x="5267833" y="28575"/>
                    <a:pt x="5267833" y="64008"/>
                  </a:cubicBezTo>
                  <a:lnTo>
                    <a:pt x="5248783" y="64008"/>
                  </a:lnTo>
                  <a:lnTo>
                    <a:pt x="5267833" y="64008"/>
                  </a:lnTo>
                  <a:lnTo>
                    <a:pt x="5267833" y="3001518"/>
                  </a:lnTo>
                  <a:lnTo>
                    <a:pt x="5248783" y="3001518"/>
                  </a:lnTo>
                  <a:lnTo>
                    <a:pt x="5267833" y="3001518"/>
                  </a:lnTo>
                  <a:cubicBezTo>
                    <a:pt x="5267833" y="3036951"/>
                    <a:pt x="5239004" y="3065526"/>
                    <a:pt x="5203698" y="3065526"/>
                  </a:cubicBezTo>
                  <a:lnTo>
                    <a:pt x="5203698" y="3046476"/>
                  </a:lnTo>
                  <a:lnTo>
                    <a:pt x="5203698" y="3065526"/>
                  </a:lnTo>
                  <a:lnTo>
                    <a:pt x="64135" y="3065526"/>
                  </a:lnTo>
                  <a:lnTo>
                    <a:pt x="64135" y="3046476"/>
                  </a:lnTo>
                  <a:lnTo>
                    <a:pt x="64135" y="3065526"/>
                  </a:lnTo>
                  <a:cubicBezTo>
                    <a:pt x="28829" y="3065526"/>
                    <a:pt x="0" y="3036951"/>
                    <a:pt x="0" y="3001518"/>
                  </a:cubicBezTo>
                  <a:lnTo>
                    <a:pt x="0" y="64008"/>
                  </a:lnTo>
                  <a:lnTo>
                    <a:pt x="19050" y="64008"/>
                  </a:lnTo>
                  <a:lnTo>
                    <a:pt x="0" y="64008"/>
                  </a:lnTo>
                  <a:moveTo>
                    <a:pt x="38100" y="64008"/>
                  </a:moveTo>
                  <a:lnTo>
                    <a:pt x="38100" y="3001518"/>
                  </a:lnTo>
                  <a:lnTo>
                    <a:pt x="19050" y="3001518"/>
                  </a:lnTo>
                  <a:lnTo>
                    <a:pt x="38100" y="3001518"/>
                  </a:lnTo>
                  <a:cubicBezTo>
                    <a:pt x="38100" y="3015742"/>
                    <a:pt x="49657" y="3027426"/>
                    <a:pt x="64135" y="3027426"/>
                  </a:cubicBezTo>
                  <a:lnTo>
                    <a:pt x="5203698" y="3027426"/>
                  </a:lnTo>
                  <a:cubicBezTo>
                    <a:pt x="5218176" y="3027426"/>
                    <a:pt x="5229733" y="3015742"/>
                    <a:pt x="5229733" y="3001518"/>
                  </a:cubicBezTo>
                  <a:lnTo>
                    <a:pt x="5229733" y="64008"/>
                  </a:lnTo>
                  <a:cubicBezTo>
                    <a:pt x="5229733" y="49784"/>
                    <a:pt x="5218176" y="38100"/>
                    <a:pt x="5203698" y="38100"/>
                  </a:cubicBezTo>
                  <a:lnTo>
                    <a:pt x="64135" y="38100"/>
                  </a:lnTo>
                  <a:lnTo>
                    <a:pt x="64135" y="19050"/>
                  </a:lnTo>
                  <a:lnTo>
                    <a:pt x="64135" y="38100"/>
                  </a:lnTo>
                  <a:cubicBezTo>
                    <a:pt x="49657" y="38100"/>
                    <a:pt x="38100" y="49784"/>
                    <a:pt x="38100" y="64008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3212518" y="2365324"/>
            <a:ext cx="269234" cy="269234"/>
            <a:chOff x="0" y="0"/>
            <a:chExt cx="358978" cy="358978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14" b="14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7077582" y="4578553"/>
            <a:ext cx="269234" cy="269234"/>
            <a:chOff x="0" y="0"/>
            <a:chExt cx="358978" cy="358978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14" b="14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1032872" y="4895698"/>
            <a:ext cx="16222266" cy="1984924"/>
            <a:chOff x="0" y="0"/>
            <a:chExt cx="21629688" cy="2646566"/>
          </a:xfrm>
        </p:grpSpPr>
        <p:sp>
          <p:nvSpPr>
            <p:cNvPr id="40" name="Freeform 40"/>
            <p:cNvSpPr/>
            <p:nvPr/>
          </p:nvSpPr>
          <p:spPr>
            <a:xfrm>
              <a:off x="19050" y="19050"/>
              <a:ext cx="21591524" cy="2608453"/>
            </a:xfrm>
            <a:custGeom>
              <a:avLst/>
              <a:gdLst/>
              <a:ahLst/>
              <a:cxnLst/>
              <a:rect l="l" t="t" r="r" b="b"/>
              <a:pathLst>
                <a:path w="21591524" h="2608453">
                  <a:moveTo>
                    <a:pt x="0" y="44831"/>
                  </a:moveTo>
                  <a:cubicBezTo>
                    <a:pt x="0" y="20066"/>
                    <a:pt x="20320" y="0"/>
                    <a:pt x="45466" y="0"/>
                  </a:cubicBezTo>
                  <a:lnTo>
                    <a:pt x="21546058" y="0"/>
                  </a:lnTo>
                  <a:cubicBezTo>
                    <a:pt x="21571204" y="0"/>
                    <a:pt x="21591524" y="20066"/>
                    <a:pt x="21591524" y="44831"/>
                  </a:cubicBezTo>
                  <a:lnTo>
                    <a:pt x="21591524" y="2563622"/>
                  </a:lnTo>
                  <a:cubicBezTo>
                    <a:pt x="21591524" y="2588387"/>
                    <a:pt x="21571204" y="2608453"/>
                    <a:pt x="21546058" y="2608453"/>
                  </a:cubicBezTo>
                  <a:lnTo>
                    <a:pt x="45466" y="2608453"/>
                  </a:lnTo>
                  <a:cubicBezTo>
                    <a:pt x="20320" y="2608453"/>
                    <a:pt x="0" y="2588387"/>
                    <a:pt x="0" y="2563622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21629624" cy="2646553"/>
            </a:xfrm>
            <a:custGeom>
              <a:avLst/>
              <a:gdLst/>
              <a:ahLst/>
              <a:cxnLst/>
              <a:rect l="l" t="t" r="r" b="b"/>
              <a:pathLst>
                <a:path w="21629624" h="2646553">
                  <a:moveTo>
                    <a:pt x="0" y="63881"/>
                  </a:moveTo>
                  <a:cubicBezTo>
                    <a:pt x="0" y="28448"/>
                    <a:pt x="29083" y="0"/>
                    <a:pt x="64516" y="0"/>
                  </a:cubicBezTo>
                  <a:lnTo>
                    <a:pt x="21565108" y="0"/>
                  </a:lnTo>
                  <a:lnTo>
                    <a:pt x="21565108" y="19050"/>
                  </a:lnTo>
                  <a:lnTo>
                    <a:pt x="21565108" y="0"/>
                  </a:lnTo>
                  <a:cubicBezTo>
                    <a:pt x="21600542" y="0"/>
                    <a:pt x="21629624" y="28448"/>
                    <a:pt x="21629624" y="63881"/>
                  </a:cubicBezTo>
                  <a:lnTo>
                    <a:pt x="21610574" y="63881"/>
                  </a:lnTo>
                  <a:lnTo>
                    <a:pt x="21629624" y="63881"/>
                  </a:lnTo>
                  <a:lnTo>
                    <a:pt x="21629624" y="2582672"/>
                  </a:lnTo>
                  <a:lnTo>
                    <a:pt x="21610574" y="2582672"/>
                  </a:lnTo>
                  <a:lnTo>
                    <a:pt x="21629624" y="2582672"/>
                  </a:lnTo>
                  <a:cubicBezTo>
                    <a:pt x="21629624" y="2618232"/>
                    <a:pt x="21600542" y="2646553"/>
                    <a:pt x="21565108" y="2646553"/>
                  </a:cubicBezTo>
                  <a:lnTo>
                    <a:pt x="21565108" y="2627503"/>
                  </a:lnTo>
                  <a:lnTo>
                    <a:pt x="21565108" y="2646553"/>
                  </a:lnTo>
                  <a:lnTo>
                    <a:pt x="64516" y="2646553"/>
                  </a:lnTo>
                  <a:lnTo>
                    <a:pt x="64516" y="2627503"/>
                  </a:lnTo>
                  <a:lnTo>
                    <a:pt x="64516" y="2646553"/>
                  </a:lnTo>
                  <a:cubicBezTo>
                    <a:pt x="29083" y="2646553"/>
                    <a:pt x="0" y="2618105"/>
                    <a:pt x="0" y="2582672"/>
                  </a:cubicBezTo>
                  <a:lnTo>
                    <a:pt x="0" y="63881"/>
                  </a:lnTo>
                  <a:lnTo>
                    <a:pt x="19050" y="63881"/>
                  </a:lnTo>
                  <a:lnTo>
                    <a:pt x="0" y="63881"/>
                  </a:lnTo>
                  <a:moveTo>
                    <a:pt x="38100" y="63881"/>
                  </a:moveTo>
                  <a:lnTo>
                    <a:pt x="38100" y="2582672"/>
                  </a:lnTo>
                  <a:lnTo>
                    <a:pt x="19050" y="2582672"/>
                  </a:lnTo>
                  <a:lnTo>
                    <a:pt x="38100" y="2582672"/>
                  </a:lnTo>
                  <a:cubicBezTo>
                    <a:pt x="38100" y="2596769"/>
                    <a:pt x="49657" y="2608453"/>
                    <a:pt x="64516" y="2608453"/>
                  </a:cubicBezTo>
                  <a:lnTo>
                    <a:pt x="21565108" y="2608453"/>
                  </a:lnTo>
                  <a:cubicBezTo>
                    <a:pt x="21579968" y="2608453"/>
                    <a:pt x="21591524" y="2596642"/>
                    <a:pt x="21591524" y="2582672"/>
                  </a:cubicBezTo>
                  <a:lnTo>
                    <a:pt x="21591524" y="63881"/>
                  </a:lnTo>
                  <a:cubicBezTo>
                    <a:pt x="21591524" y="49784"/>
                    <a:pt x="21579968" y="38100"/>
                    <a:pt x="21565108" y="38100"/>
                  </a:cubicBezTo>
                  <a:lnTo>
                    <a:pt x="64516" y="38100"/>
                  </a:lnTo>
                  <a:lnTo>
                    <a:pt x="64516" y="19050"/>
                  </a:lnTo>
                  <a:lnTo>
                    <a:pt x="64516" y="38100"/>
                  </a:lnTo>
                  <a:cubicBezTo>
                    <a:pt x="49657" y="38100"/>
                    <a:pt x="38100" y="49911"/>
                    <a:pt x="38100" y="63881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941184" y="4804019"/>
            <a:ext cx="269234" cy="269234"/>
            <a:chOff x="0" y="0"/>
            <a:chExt cx="358978" cy="358978"/>
          </a:xfrm>
        </p:grpSpPr>
        <p:sp>
          <p:nvSpPr>
            <p:cNvPr id="43" name="Freeform 43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14" b="14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17077582" y="6703066"/>
            <a:ext cx="269234" cy="269234"/>
            <a:chOff x="0" y="0"/>
            <a:chExt cx="358978" cy="358978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359029" cy="359029"/>
            </a:xfrm>
            <a:custGeom>
              <a:avLst/>
              <a:gdLst/>
              <a:ahLst/>
              <a:cxnLst/>
              <a:rect l="l" t="t" r="r" b="b"/>
              <a:pathLst>
                <a:path w="359029" h="359029">
                  <a:moveTo>
                    <a:pt x="0" y="0"/>
                  </a:moveTo>
                  <a:lnTo>
                    <a:pt x="359029" y="0"/>
                  </a:lnTo>
                  <a:lnTo>
                    <a:pt x="359029" y="359029"/>
                  </a:lnTo>
                  <a:lnTo>
                    <a:pt x="0" y="359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14" b="14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1047159" y="7055644"/>
            <a:ext cx="16193691" cy="2125561"/>
            <a:chOff x="0" y="0"/>
            <a:chExt cx="21591588" cy="283408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591524" cy="2834005"/>
            </a:xfrm>
            <a:custGeom>
              <a:avLst/>
              <a:gdLst/>
              <a:ahLst/>
              <a:cxnLst/>
              <a:rect l="l" t="t" r="r" b="b"/>
              <a:pathLst>
                <a:path w="21591524" h="2834005">
                  <a:moveTo>
                    <a:pt x="0" y="44831"/>
                  </a:moveTo>
                  <a:cubicBezTo>
                    <a:pt x="0" y="20066"/>
                    <a:pt x="20066" y="0"/>
                    <a:pt x="44831" y="0"/>
                  </a:cubicBezTo>
                  <a:lnTo>
                    <a:pt x="21546693" y="0"/>
                  </a:lnTo>
                  <a:cubicBezTo>
                    <a:pt x="21571457" y="0"/>
                    <a:pt x="21591524" y="20066"/>
                    <a:pt x="21591524" y="44831"/>
                  </a:cubicBezTo>
                  <a:lnTo>
                    <a:pt x="21591524" y="2789174"/>
                  </a:lnTo>
                  <a:cubicBezTo>
                    <a:pt x="21591524" y="2813939"/>
                    <a:pt x="21571457" y="2834005"/>
                    <a:pt x="21546693" y="2834005"/>
                  </a:cubicBezTo>
                  <a:lnTo>
                    <a:pt x="44831" y="2834005"/>
                  </a:lnTo>
                  <a:cubicBezTo>
                    <a:pt x="20066" y="2834005"/>
                    <a:pt x="0" y="2813939"/>
                    <a:pt x="0" y="2789174"/>
                  </a:cubicBezTo>
                  <a:close/>
                </a:path>
              </a:pathLst>
            </a:custGeom>
            <a:solidFill>
              <a:srgbClr val="995515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271435" y="7310590"/>
            <a:ext cx="350634" cy="280397"/>
            <a:chOff x="0" y="0"/>
            <a:chExt cx="467512" cy="373863"/>
          </a:xfrm>
        </p:grpSpPr>
        <p:sp>
          <p:nvSpPr>
            <p:cNvPr id="49" name="Freeform 49" descr="preencoded.png"/>
            <p:cNvSpPr/>
            <p:nvPr/>
          </p:nvSpPr>
          <p:spPr>
            <a:xfrm>
              <a:off x="0" y="0"/>
              <a:ext cx="467487" cy="373888"/>
            </a:xfrm>
            <a:custGeom>
              <a:avLst/>
              <a:gdLst/>
              <a:ahLst/>
              <a:cxnLst/>
              <a:rect l="l" t="t" r="r" b="b"/>
              <a:pathLst>
                <a:path w="467487" h="373888">
                  <a:moveTo>
                    <a:pt x="0" y="0"/>
                  </a:moveTo>
                  <a:lnTo>
                    <a:pt x="467487" y="0"/>
                  </a:lnTo>
                  <a:lnTo>
                    <a:pt x="467487" y="373888"/>
                  </a:lnTo>
                  <a:lnTo>
                    <a:pt x="0" y="373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92" r="-5" b="-285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4354203" y="9324080"/>
            <a:ext cx="3732457" cy="779707"/>
            <a:chOff x="0" y="0"/>
            <a:chExt cx="4976609" cy="1039609"/>
          </a:xfrm>
        </p:grpSpPr>
        <p:sp>
          <p:nvSpPr>
            <p:cNvPr id="51" name="Freeform 51" descr="preencoded.png">
              <a:hlinkClick r:id="rId11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12" b="-310"/>
              </a:stretch>
            </a:blipFill>
          </p:spPr>
        </p:sp>
      </p:grpSp>
      <p:sp>
        <p:nvSpPr>
          <p:cNvPr id="52" name="TextBox 52"/>
          <p:cNvSpPr txBox="1"/>
          <p:nvPr/>
        </p:nvSpPr>
        <p:spPr>
          <a:xfrm>
            <a:off x="1450924" y="1144486"/>
            <a:ext cx="348405" cy="27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375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KPIS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47159" y="1539773"/>
            <a:ext cx="3744714" cy="64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Executive KPIs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24140" y="2826839"/>
            <a:ext cx="3168253" cy="40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₹159.32K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12234" y="3285677"/>
            <a:ext cx="3192066" cy="30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Total Revenue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12234" y="3719808"/>
            <a:ext cx="3192066" cy="59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"Healthy topline foundation for scaling further."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514527" y="2826839"/>
            <a:ext cx="3168253" cy="40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500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502621" y="3285677"/>
            <a:ext cx="3192218" cy="30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Total Orders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502621" y="3719808"/>
            <a:ext cx="3192218" cy="59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"Steady demand validating current offerings."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605067" y="2826839"/>
            <a:ext cx="3168253" cy="40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216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593161" y="3285677"/>
            <a:ext cx="3192066" cy="30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Active Customers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593161" y="3719808"/>
            <a:ext cx="3192066" cy="90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"Focusing on the core customer base to deepen relationships."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95464" y="2826839"/>
            <a:ext cx="3168253" cy="40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0.48%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683558" y="3285677"/>
            <a:ext cx="3192218" cy="30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Refund Rate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683558" y="3719808"/>
            <a:ext cx="3192218" cy="59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"Very low friction and strong product–market fit."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559878" y="5265534"/>
            <a:ext cx="3168253" cy="40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8.40K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12234" y="5724373"/>
            <a:ext cx="15463542" cy="30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Average Order Value (AOV)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12234" y="6158503"/>
            <a:ext cx="15463542" cy="29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5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"High-value purchases indicating premium positioning and trust with goal of 600.00 (+1300%), showing significant growth opportunity."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846364" y="7241677"/>
            <a:ext cx="15170201" cy="43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187" b="1">
                <a:solidFill>
                  <a:srgbClr val="FFFFFF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Revenue Bridge Insight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846364" y="7785792"/>
            <a:ext cx="15170201" cy="35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750" b="1">
                <a:solidFill>
                  <a:srgbClr val="FFFFFF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Gross Revenue:</a:t>
            </a:r>
            <a:r>
              <a:rPr lang="en-US" sz="175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₹171.87K → </a:t>
            </a:r>
            <a:r>
              <a:rPr lang="en-US" sz="1750" b="1">
                <a:solidFill>
                  <a:srgbClr val="FFFFFF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Discounts:</a:t>
            </a:r>
            <a:r>
              <a:rPr lang="en-US" sz="175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-₹12.55K → </a:t>
            </a:r>
            <a:r>
              <a:rPr lang="en-US" sz="1750" b="1">
                <a:solidFill>
                  <a:srgbClr val="FFFFFF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Returns:</a:t>
            </a:r>
            <a:r>
              <a:rPr lang="en-US" sz="175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-₹0.76K → </a:t>
            </a:r>
            <a:r>
              <a:rPr lang="en-US" sz="1750" b="1">
                <a:solidFill>
                  <a:srgbClr val="FFFFFF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Net Revenue:</a:t>
            </a:r>
            <a:r>
              <a:rPr lang="en-US" sz="1750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₹159.32K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846364" y="8251327"/>
            <a:ext cx="15170201" cy="60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75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We have strong revenue fundamentals with ₹171.87K gross sales and exceptional quality (0.44% refunds), but discounts erode 7.3% of revenue (-₹12.55K). This gives us direct pricing and promotional levers to improve profitability while protecting customer experience.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9464" y="761705"/>
            <a:ext cx="899074" cy="292303"/>
            <a:chOff x="0" y="0"/>
            <a:chExt cx="1198766" cy="3897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8753" cy="389763"/>
            </a:xfrm>
            <a:custGeom>
              <a:avLst/>
              <a:gdLst/>
              <a:ahLst/>
              <a:cxnLst/>
              <a:rect l="l" t="t" r="r" b="b"/>
              <a:pathLst>
                <a:path w="1198753" h="389763">
                  <a:moveTo>
                    <a:pt x="0" y="28829"/>
                  </a:moveTo>
                  <a:cubicBezTo>
                    <a:pt x="0" y="12954"/>
                    <a:pt x="12954" y="0"/>
                    <a:pt x="28829" y="0"/>
                  </a:cubicBezTo>
                  <a:lnTo>
                    <a:pt x="1169924" y="0"/>
                  </a:lnTo>
                  <a:cubicBezTo>
                    <a:pt x="1185799" y="0"/>
                    <a:pt x="1198753" y="12954"/>
                    <a:pt x="1198753" y="28829"/>
                  </a:cubicBezTo>
                  <a:lnTo>
                    <a:pt x="1198753" y="360934"/>
                  </a:lnTo>
                  <a:cubicBezTo>
                    <a:pt x="1198753" y="376809"/>
                    <a:pt x="1185799" y="389763"/>
                    <a:pt x="1169924" y="389763"/>
                  </a:cubicBezTo>
                  <a:lnTo>
                    <a:pt x="28829" y="389763"/>
                  </a:lnTo>
                  <a:cubicBezTo>
                    <a:pt x="12954" y="389763"/>
                    <a:pt x="0" y="376809"/>
                    <a:pt x="0" y="360934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8" name="Freeform 8" descr="preencoded.png"/>
          <p:cNvSpPr/>
          <p:nvPr/>
        </p:nvSpPr>
        <p:spPr>
          <a:xfrm>
            <a:off x="1077363" y="835819"/>
            <a:ext cx="143913" cy="143913"/>
          </a:xfrm>
          <a:custGeom>
            <a:avLst/>
            <a:gdLst/>
            <a:ahLst/>
            <a:cxnLst/>
            <a:rect l="l" t="t" r="r" b="b"/>
            <a:pathLst>
              <a:path w="143913" h="143913">
                <a:moveTo>
                  <a:pt x="0" y="0"/>
                </a:moveTo>
                <a:lnTo>
                  <a:pt x="143913" y="0"/>
                </a:lnTo>
                <a:lnTo>
                  <a:pt x="143913" y="143913"/>
                </a:lnTo>
                <a:lnTo>
                  <a:pt x="0" y="143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AFE5AFB-2F1F-F78C-CC12-1E9ACAA4F9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0"/>
            <a:ext cx="200406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041429" y="647700"/>
            <a:ext cx="9697521" cy="9393466"/>
            <a:chOff x="0" y="0"/>
            <a:chExt cx="13543689" cy="1328866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543689" cy="13288669"/>
              <a:chOff x="0" y="0"/>
              <a:chExt cx="828398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2839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28398" h="812800">
                    <a:moveTo>
                      <a:pt x="414199" y="0"/>
                    </a:moveTo>
                    <a:cubicBezTo>
                      <a:pt x="185443" y="0"/>
                      <a:pt x="0" y="181951"/>
                      <a:pt x="0" y="406400"/>
                    </a:cubicBezTo>
                    <a:cubicBezTo>
                      <a:pt x="0" y="630849"/>
                      <a:pt x="185443" y="812800"/>
                      <a:pt x="414199" y="812800"/>
                    </a:cubicBezTo>
                    <a:cubicBezTo>
                      <a:pt x="642955" y="812800"/>
                      <a:pt x="828398" y="630849"/>
                      <a:pt x="828398" y="406400"/>
                    </a:cubicBezTo>
                    <a:cubicBezTo>
                      <a:pt x="828398" y="181951"/>
                      <a:pt x="642955" y="0"/>
                      <a:pt x="414199" y="0"/>
                    </a:cubicBezTo>
                    <a:close/>
                  </a:path>
                </a:pathLst>
              </a:custGeom>
              <a:solidFill>
                <a:srgbClr val="D9CDBA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7662" y="66675"/>
                <a:ext cx="673074" cy="669925"/>
              </a:xfrm>
              <a:prstGeom prst="rect">
                <a:avLst/>
              </a:prstGeom>
            </p:spPr>
            <p:txBody>
              <a:bodyPr lIns="52748" tIns="52748" rIns="52748" bIns="52748" rtlCol="0" anchor="ctr"/>
              <a:lstStyle/>
              <a:p>
                <a:pPr algn="ctr">
                  <a:lnSpc>
                    <a:spcPts val="2062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856489" y="7411764"/>
              <a:ext cx="833424" cy="833424"/>
              <a:chOff x="0" y="0"/>
              <a:chExt cx="1001712" cy="1001712"/>
            </a:xfrm>
          </p:grpSpPr>
          <p:sp>
            <p:nvSpPr>
              <p:cNvPr id="14" name="Freeform 14" descr="preencoded.png"/>
              <p:cNvSpPr/>
              <p:nvPr/>
            </p:nvSpPr>
            <p:spPr>
              <a:xfrm>
                <a:off x="0" y="0"/>
                <a:ext cx="1001776" cy="1001776"/>
              </a:xfrm>
              <a:custGeom>
                <a:avLst/>
                <a:gdLst/>
                <a:ahLst/>
                <a:cxnLst/>
                <a:rect l="l" t="t" r="r" b="b"/>
                <a:pathLst>
                  <a:path w="1001776" h="1001776">
                    <a:moveTo>
                      <a:pt x="0" y="0"/>
                    </a:moveTo>
                    <a:lnTo>
                      <a:pt x="1001776" y="0"/>
                    </a:lnTo>
                    <a:lnTo>
                      <a:pt x="1001776" y="1001776"/>
                    </a:lnTo>
                    <a:lnTo>
                      <a:pt x="0" y="10017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r="6" b="6"/>
                </a:stretch>
              </a:blip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732646" y="6423721"/>
              <a:ext cx="827389" cy="827389"/>
              <a:chOff x="0" y="0"/>
              <a:chExt cx="1001712" cy="1001712"/>
            </a:xfrm>
          </p:grpSpPr>
          <p:sp>
            <p:nvSpPr>
              <p:cNvPr id="16" name="Freeform 16" descr="preencoded.png"/>
              <p:cNvSpPr/>
              <p:nvPr/>
            </p:nvSpPr>
            <p:spPr>
              <a:xfrm>
                <a:off x="0" y="0"/>
                <a:ext cx="1001776" cy="1001776"/>
              </a:xfrm>
              <a:custGeom>
                <a:avLst/>
                <a:gdLst/>
                <a:ahLst/>
                <a:cxnLst/>
                <a:rect l="l" t="t" r="r" b="b"/>
                <a:pathLst>
                  <a:path w="1001776" h="1001776">
                    <a:moveTo>
                      <a:pt x="0" y="0"/>
                    </a:moveTo>
                    <a:lnTo>
                      <a:pt x="1001776" y="0"/>
                    </a:lnTo>
                    <a:lnTo>
                      <a:pt x="1001776" y="1001776"/>
                    </a:lnTo>
                    <a:lnTo>
                      <a:pt x="0" y="10017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r="6" b="6"/>
                </a:stretch>
              </a:blip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097032" y="8338903"/>
              <a:ext cx="837594" cy="837594"/>
              <a:chOff x="0" y="0"/>
              <a:chExt cx="1001712" cy="1001712"/>
            </a:xfrm>
          </p:grpSpPr>
          <p:sp>
            <p:nvSpPr>
              <p:cNvPr id="18" name="Freeform 18" descr="preencoded.png"/>
              <p:cNvSpPr/>
              <p:nvPr/>
            </p:nvSpPr>
            <p:spPr>
              <a:xfrm>
                <a:off x="0" y="0"/>
                <a:ext cx="1001776" cy="1001776"/>
              </a:xfrm>
              <a:custGeom>
                <a:avLst/>
                <a:gdLst/>
                <a:ahLst/>
                <a:cxnLst/>
                <a:rect l="l" t="t" r="r" b="b"/>
                <a:pathLst>
                  <a:path w="1001776" h="1001776">
                    <a:moveTo>
                      <a:pt x="0" y="0"/>
                    </a:moveTo>
                    <a:lnTo>
                      <a:pt x="1001776" y="0"/>
                    </a:lnTo>
                    <a:lnTo>
                      <a:pt x="1001776" y="1001776"/>
                    </a:lnTo>
                    <a:lnTo>
                      <a:pt x="0" y="10017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r="6" b="6"/>
                </a:stretch>
              </a:blip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508880" y="9214952"/>
              <a:ext cx="836281" cy="836093"/>
              <a:chOff x="0" y="0"/>
              <a:chExt cx="1033462" cy="1033231"/>
            </a:xfrm>
          </p:grpSpPr>
          <p:sp>
            <p:nvSpPr>
              <p:cNvPr id="20" name="Freeform 20" descr="preencoded.png"/>
              <p:cNvSpPr/>
              <p:nvPr/>
            </p:nvSpPr>
            <p:spPr>
              <a:xfrm>
                <a:off x="0" y="0"/>
                <a:ext cx="1033526" cy="1033210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33210">
                    <a:moveTo>
                      <a:pt x="516605" y="0"/>
                    </a:moveTo>
                    <a:lnTo>
                      <a:pt x="516921" y="0"/>
                    </a:lnTo>
                    <a:cubicBezTo>
                      <a:pt x="802234" y="0"/>
                      <a:pt x="1033526" y="231292"/>
                      <a:pt x="1033526" y="516605"/>
                    </a:cubicBezTo>
                    <a:lnTo>
                      <a:pt x="1033526" y="516605"/>
                    </a:lnTo>
                    <a:cubicBezTo>
                      <a:pt x="1033526" y="653617"/>
                      <a:pt x="979098" y="785018"/>
                      <a:pt x="882216" y="881900"/>
                    </a:cubicBezTo>
                    <a:cubicBezTo>
                      <a:pt x="785334" y="978782"/>
                      <a:pt x="653933" y="1033210"/>
                      <a:pt x="516921" y="1033210"/>
                    </a:cubicBezTo>
                    <a:lnTo>
                      <a:pt x="516605" y="1033210"/>
                    </a:lnTo>
                    <a:cubicBezTo>
                      <a:pt x="231292" y="1033210"/>
                      <a:pt x="0" y="801918"/>
                      <a:pt x="0" y="516605"/>
                    </a:cubicBezTo>
                    <a:lnTo>
                      <a:pt x="0" y="516605"/>
                    </a:lnTo>
                    <a:cubicBezTo>
                      <a:pt x="0" y="231292"/>
                      <a:pt x="231292" y="0"/>
                      <a:pt x="516605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0933" r="-30925" b="-1"/>
                </a:stretch>
              </a:blip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578039" y="438982"/>
              <a:ext cx="862768" cy="787379"/>
              <a:chOff x="0" y="0"/>
              <a:chExt cx="1033462" cy="943157"/>
            </a:xfrm>
          </p:grpSpPr>
          <p:sp>
            <p:nvSpPr>
              <p:cNvPr id="22" name="Freeform 22" descr="preencoded.png"/>
              <p:cNvSpPr/>
              <p:nvPr/>
            </p:nvSpPr>
            <p:spPr>
              <a:xfrm>
                <a:off x="0" y="0"/>
                <a:ext cx="1033526" cy="943139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943139">
                    <a:moveTo>
                      <a:pt x="471569" y="0"/>
                    </a:moveTo>
                    <a:lnTo>
                      <a:pt x="561957" y="0"/>
                    </a:lnTo>
                    <a:cubicBezTo>
                      <a:pt x="822397" y="0"/>
                      <a:pt x="1033526" y="211129"/>
                      <a:pt x="1033526" y="471569"/>
                    </a:cubicBezTo>
                    <a:lnTo>
                      <a:pt x="1033526" y="471569"/>
                    </a:lnTo>
                    <a:cubicBezTo>
                      <a:pt x="1033526" y="596637"/>
                      <a:pt x="983843" y="716583"/>
                      <a:pt x="895406" y="805019"/>
                    </a:cubicBezTo>
                    <a:cubicBezTo>
                      <a:pt x="806970" y="893456"/>
                      <a:pt x="687025" y="943139"/>
                      <a:pt x="561957" y="943139"/>
                    </a:cubicBezTo>
                    <a:lnTo>
                      <a:pt x="471569" y="943139"/>
                    </a:lnTo>
                    <a:cubicBezTo>
                      <a:pt x="211129" y="943139"/>
                      <a:pt x="0" y="732010"/>
                      <a:pt x="0" y="471569"/>
                    </a:cubicBezTo>
                    <a:lnTo>
                      <a:pt x="0" y="471569"/>
                    </a:lnTo>
                    <a:cubicBezTo>
                      <a:pt x="0" y="211129"/>
                      <a:pt x="211129" y="0"/>
                      <a:pt x="471569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23878" r="-23871" b="-1"/>
                </a:stretch>
              </a:blip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7895995" y="669709"/>
              <a:ext cx="824408" cy="766403"/>
              <a:chOff x="0" y="0"/>
              <a:chExt cx="1033462" cy="960749"/>
            </a:xfrm>
          </p:grpSpPr>
          <p:sp>
            <p:nvSpPr>
              <p:cNvPr id="24" name="Freeform 24" descr="preencoded.png"/>
              <p:cNvSpPr/>
              <p:nvPr/>
            </p:nvSpPr>
            <p:spPr>
              <a:xfrm>
                <a:off x="0" y="0"/>
                <a:ext cx="1033526" cy="960730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960730">
                    <a:moveTo>
                      <a:pt x="480365" y="0"/>
                    </a:moveTo>
                    <a:lnTo>
                      <a:pt x="553161" y="0"/>
                    </a:lnTo>
                    <a:cubicBezTo>
                      <a:pt x="818459" y="0"/>
                      <a:pt x="1033526" y="215067"/>
                      <a:pt x="1033526" y="480365"/>
                    </a:cubicBezTo>
                    <a:lnTo>
                      <a:pt x="1033526" y="480365"/>
                    </a:lnTo>
                    <a:cubicBezTo>
                      <a:pt x="1033526" y="745663"/>
                      <a:pt x="818459" y="960730"/>
                      <a:pt x="553161" y="960730"/>
                    </a:cubicBezTo>
                    <a:lnTo>
                      <a:pt x="480365" y="960730"/>
                    </a:lnTo>
                    <a:cubicBezTo>
                      <a:pt x="215067" y="960730"/>
                      <a:pt x="0" y="745663"/>
                      <a:pt x="0" y="480365"/>
                    </a:cubicBezTo>
                    <a:lnTo>
                      <a:pt x="0" y="480365"/>
                    </a:lnTo>
                    <a:cubicBezTo>
                      <a:pt x="0" y="215067"/>
                      <a:pt x="215067" y="0"/>
                      <a:pt x="480365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25256" r="-25248" b="-1"/>
                </a:stretch>
              </a:blip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9016510" y="1151182"/>
              <a:ext cx="880820" cy="837441"/>
              <a:chOff x="0" y="0"/>
              <a:chExt cx="1033462" cy="982566"/>
            </a:xfrm>
          </p:grpSpPr>
          <p:sp>
            <p:nvSpPr>
              <p:cNvPr id="26" name="Freeform 26" descr="preencoded.png"/>
              <p:cNvSpPr/>
              <p:nvPr/>
            </p:nvSpPr>
            <p:spPr>
              <a:xfrm>
                <a:off x="0" y="0"/>
                <a:ext cx="1033526" cy="982547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982547">
                    <a:moveTo>
                      <a:pt x="491273" y="0"/>
                    </a:moveTo>
                    <a:lnTo>
                      <a:pt x="542253" y="0"/>
                    </a:lnTo>
                    <a:cubicBezTo>
                      <a:pt x="813575" y="0"/>
                      <a:pt x="1033526" y="219951"/>
                      <a:pt x="1033526" y="491273"/>
                    </a:cubicBezTo>
                    <a:lnTo>
                      <a:pt x="1033526" y="491273"/>
                    </a:lnTo>
                    <a:cubicBezTo>
                      <a:pt x="1033526" y="621567"/>
                      <a:pt x="981767" y="746524"/>
                      <a:pt x="889635" y="838656"/>
                    </a:cubicBezTo>
                    <a:cubicBezTo>
                      <a:pt x="797504" y="930788"/>
                      <a:pt x="672546" y="982547"/>
                      <a:pt x="542253" y="982547"/>
                    </a:cubicBezTo>
                    <a:lnTo>
                      <a:pt x="491273" y="982547"/>
                    </a:lnTo>
                    <a:cubicBezTo>
                      <a:pt x="360980" y="982547"/>
                      <a:pt x="236022" y="930788"/>
                      <a:pt x="143891" y="838656"/>
                    </a:cubicBezTo>
                    <a:cubicBezTo>
                      <a:pt x="51759" y="746524"/>
                      <a:pt x="0" y="621567"/>
                      <a:pt x="0" y="491273"/>
                    </a:cubicBezTo>
                    <a:lnTo>
                      <a:pt x="0" y="491273"/>
                    </a:lnTo>
                    <a:cubicBezTo>
                      <a:pt x="0" y="360980"/>
                      <a:pt x="51759" y="236022"/>
                      <a:pt x="143891" y="143891"/>
                    </a:cubicBezTo>
                    <a:cubicBezTo>
                      <a:pt x="236022" y="51759"/>
                      <a:pt x="360980" y="0"/>
                      <a:pt x="491273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-26965" r="-26957" b="-1"/>
                </a:stretch>
              </a:blip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0032646" y="1897850"/>
              <a:ext cx="832682" cy="814212"/>
              <a:chOff x="0" y="0"/>
              <a:chExt cx="1033462" cy="1010538"/>
            </a:xfrm>
          </p:grpSpPr>
          <p:sp>
            <p:nvSpPr>
              <p:cNvPr id="28" name="Freeform 28" descr="preencoded.png"/>
              <p:cNvSpPr/>
              <p:nvPr/>
            </p:nvSpPr>
            <p:spPr>
              <a:xfrm>
                <a:off x="0" y="0"/>
                <a:ext cx="1033526" cy="1010518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10518">
                    <a:moveTo>
                      <a:pt x="505259" y="0"/>
                    </a:moveTo>
                    <a:lnTo>
                      <a:pt x="528267" y="0"/>
                    </a:lnTo>
                    <a:cubicBezTo>
                      <a:pt x="662270" y="0"/>
                      <a:pt x="790785" y="53232"/>
                      <a:pt x="885539" y="147987"/>
                    </a:cubicBezTo>
                    <a:cubicBezTo>
                      <a:pt x="980293" y="242741"/>
                      <a:pt x="1033526" y="371256"/>
                      <a:pt x="1033526" y="505259"/>
                    </a:cubicBezTo>
                    <a:lnTo>
                      <a:pt x="1033526" y="505259"/>
                    </a:lnTo>
                    <a:cubicBezTo>
                      <a:pt x="1033526" y="639262"/>
                      <a:pt x="980293" y="767776"/>
                      <a:pt x="885539" y="862531"/>
                    </a:cubicBezTo>
                    <a:cubicBezTo>
                      <a:pt x="790785" y="957285"/>
                      <a:pt x="662270" y="1010518"/>
                      <a:pt x="528267" y="1010518"/>
                    </a:cubicBezTo>
                    <a:lnTo>
                      <a:pt x="505259" y="1010518"/>
                    </a:lnTo>
                    <a:cubicBezTo>
                      <a:pt x="371256" y="1010518"/>
                      <a:pt x="242741" y="957285"/>
                      <a:pt x="147987" y="862531"/>
                    </a:cubicBezTo>
                    <a:cubicBezTo>
                      <a:pt x="53232" y="767776"/>
                      <a:pt x="0" y="639262"/>
                      <a:pt x="0" y="505259"/>
                    </a:cubicBezTo>
                    <a:lnTo>
                      <a:pt x="0" y="505259"/>
                    </a:lnTo>
                    <a:cubicBezTo>
                      <a:pt x="0" y="371256"/>
                      <a:pt x="53232" y="242741"/>
                      <a:pt x="147987" y="147987"/>
                    </a:cubicBezTo>
                    <a:cubicBezTo>
                      <a:pt x="242741" y="53232"/>
                      <a:pt x="371256" y="0"/>
                      <a:pt x="505259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29156" r="-29148" b="-1"/>
                </a:stretch>
              </a:blip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10814202" y="2658510"/>
              <a:ext cx="932498" cy="854396"/>
              <a:chOff x="0" y="0"/>
              <a:chExt cx="1033462" cy="946904"/>
            </a:xfrm>
          </p:grpSpPr>
          <p:sp>
            <p:nvSpPr>
              <p:cNvPr id="30" name="Freeform 30" descr="preencoded.png"/>
              <p:cNvSpPr/>
              <p:nvPr/>
            </p:nvSpPr>
            <p:spPr>
              <a:xfrm>
                <a:off x="0" y="0"/>
                <a:ext cx="1033526" cy="946885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946885">
                    <a:moveTo>
                      <a:pt x="473443" y="0"/>
                    </a:moveTo>
                    <a:lnTo>
                      <a:pt x="560083" y="0"/>
                    </a:lnTo>
                    <a:cubicBezTo>
                      <a:pt x="821558" y="0"/>
                      <a:pt x="1033526" y="211968"/>
                      <a:pt x="1033526" y="473443"/>
                    </a:cubicBezTo>
                    <a:lnTo>
                      <a:pt x="1033526" y="473443"/>
                    </a:lnTo>
                    <a:cubicBezTo>
                      <a:pt x="1033526" y="599008"/>
                      <a:pt x="983646" y="719430"/>
                      <a:pt x="894858" y="808217"/>
                    </a:cubicBezTo>
                    <a:cubicBezTo>
                      <a:pt x="806070" y="897005"/>
                      <a:pt x="685648" y="946885"/>
                      <a:pt x="560083" y="946885"/>
                    </a:cubicBezTo>
                    <a:lnTo>
                      <a:pt x="473443" y="946885"/>
                    </a:lnTo>
                    <a:cubicBezTo>
                      <a:pt x="347878" y="946885"/>
                      <a:pt x="227456" y="897005"/>
                      <a:pt x="138668" y="808217"/>
                    </a:cubicBezTo>
                    <a:cubicBezTo>
                      <a:pt x="49880" y="719430"/>
                      <a:pt x="0" y="599008"/>
                      <a:pt x="0" y="473443"/>
                    </a:cubicBezTo>
                    <a:lnTo>
                      <a:pt x="0" y="473443"/>
                    </a:lnTo>
                    <a:cubicBezTo>
                      <a:pt x="0" y="347878"/>
                      <a:pt x="49880" y="227456"/>
                      <a:pt x="138668" y="138668"/>
                    </a:cubicBezTo>
                    <a:cubicBezTo>
                      <a:pt x="227456" y="49880"/>
                      <a:pt x="347878" y="0"/>
                      <a:pt x="473443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24171" r="-24164" b="-1"/>
                </a:stretch>
              </a:blip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11395249" y="3579846"/>
              <a:ext cx="859980" cy="782245"/>
              <a:chOff x="0" y="0"/>
              <a:chExt cx="1033462" cy="940046"/>
            </a:xfrm>
          </p:grpSpPr>
          <p:sp>
            <p:nvSpPr>
              <p:cNvPr id="32" name="Freeform 32" descr="preencoded.png"/>
              <p:cNvSpPr/>
              <p:nvPr/>
            </p:nvSpPr>
            <p:spPr>
              <a:xfrm>
                <a:off x="0" y="0"/>
                <a:ext cx="1033526" cy="940027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940027">
                    <a:moveTo>
                      <a:pt x="470014" y="0"/>
                    </a:moveTo>
                    <a:lnTo>
                      <a:pt x="563512" y="0"/>
                    </a:lnTo>
                    <a:cubicBezTo>
                      <a:pt x="823094" y="0"/>
                      <a:pt x="1033526" y="210432"/>
                      <a:pt x="1033526" y="470014"/>
                    </a:cubicBezTo>
                    <a:lnTo>
                      <a:pt x="1033526" y="470014"/>
                    </a:lnTo>
                    <a:cubicBezTo>
                      <a:pt x="1033526" y="729595"/>
                      <a:pt x="823094" y="940027"/>
                      <a:pt x="563512" y="940027"/>
                    </a:cubicBezTo>
                    <a:lnTo>
                      <a:pt x="470014" y="940027"/>
                    </a:lnTo>
                    <a:cubicBezTo>
                      <a:pt x="210432" y="940027"/>
                      <a:pt x="0" y="729595"/>
                      <a:pt x="0" y="470014"/>
                    </a:cubicBezTo>
                    <a:lnTo>
                      <a:pt x="0" y="470014"/>
                    </a:lnTo>
                    <a:cubicBezTo>
                      <a:pt x="0" y="210432"/>
                      <a:pt x="210432" y="0"/>
                      <a:pt x="470014" y="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-23634" r="-23627" b="-1"/>
                </a:stretch>
              </a:blip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1827798" y="4552986"/>
              <a:ext cx="854862" cy="829041"/>
              <a:chOff x="0" y="0"/>
              <a:chExt cx="1033462" cy="1002247"/>
            </a:xfrm>
          </p:grpSpPr>
          <p:sp>
            <p:nvSpPr>
              <p:cNvPr id="34" name="Freeform 34" descr="preencoded.png"/>
              <p:cNvSpPr/>
              <p:nvPr/>
            </p:nvSpPr>
            <p:spPr>
              <a:xfrm>
                <a:off x="0" y="0"/>
                <a:ext cx="1033526" cy="1002227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02227">
                    <a:moveTo>
                      <a:pt x="501114" y="0"/>
                    </a:moveTo>
                    <a:lnTo>
                      <a:pt x="532412" y="0"/>
                    </a:lnTo>
                    <a:cubicBezTo>
                      <a:pt x="809170" y="0"/>
                      <a:pt x="1033526" y="224356"/>
                      <a:pt x="1033526" y="501114"/>
                    </a:cubicBezTo>
                    <a:lnTo>
                      <a:pt x="1033526" y="501114"/>
                    </a:lnTo>
                    <a:cubicBezTo>
                      <a:pt x="1033526" y="777871"/>
                      <a:pt x="809170" y="1002227"/>
                      <a:pt x="532412" y="1002227"/>
                    </a:cubicBezTo>
                    <a:lnTo>
                      <a:pt x="501114" y="1002227"/>
                    </a:lnTo>
                    <a:cubicBezTo>
                      <a:pt x="224356" y="1002227"/>
                      <a:pt x="0" y="777871"/>
                      <a:pt x="0" y="501114"/>
                    </a:cubicBezTo>
                    <a:lnTo>
                      <a:pt x="0" y="501114"/>
                    </a:lnTo>
                    <a:cubicBezTo>
                      <a:pt x="0" y="224356"/>
                      <a:pt x="224356" y="0"/>
                      <a:pt x="501114" y="0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-28506" r="-28499" b="-1"/>
                </a:stretch>
              </a:blip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2030182" y="5569457"/>
              <a:ext cx="878323" cy="854346"/>
              <a:chOff x="0" y="0"/>
              <a:chExt cx="1033462" cy="1005250"/>
            </a:xfrm>
          </p:grpSpPr>
          <p:sp>
            <p:nvSpPr>
              <p:cNvPr id="36" name="Freeform 36" descr="preencoded.png"/>
              <p:cNvSpPr/>
              <p:nvPr/>
            </p:nvSpPr>
            <p:spPr>
              <a:xfrm>
                <a:off x="0" y="0"/>
                <a:ext cx="1033526" cy="1005230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05230">
                    <a:moveTo>
                      <a:pt x="502615" y="0"/>
                    </a:moveTo>
                    <a:lnTo>
                      <a:pt x="530911" y="0"/>
                    </a:lnTo>
                    <a:cubicBezTo>
                      <a:pt x="808498" y="0"/>
                      <a:pt x="1033526" y="225028"/>
                      <a:pt x="1033526" y="502615"/>
                    </a:cubicBezTo>
                    <a:lnTo>
                      <a:pt x="1033526" y="502615"/>
                    </a:lnTo>
                    <a:cubicBezTo>
                      <a:pt x="1033526" y="780201"/>
                      <a:pt x="808498" y="1005230"/>
                      <a:pt x="530911" y="1005230"/>
                    </a:cubicBezTo>
                    <a:lnTo>
                      <a:pt x="502615" y="1005230"/>
                    </a:lnTo>
                    <a:cubicBezTo>
                      <a:pt x="225028" y="1005230"/>
                      <a:pt x="0" y="780201"/>
                      <a:pt x="0" y="502615"/>
                    </a:cubicBezTo>
                    <a:lnTo>
                      <a:pt x="0" y="502615"/>
                    </a:lnTo>
                    <a:cubicBezTo>
                      <a:pt x="0" y="225028"/>
                      <a:pt x="225028" y="0"/>
                      <a:pt x="502615" y="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l="-28742" r="-28734" b="-1"/>
                </a:stretch>
              </a:blip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12130190" y="6611233"/>
              <a:ext cx="825546" cy="833058"/>
              <a:chOff x="0" y="0"/>
              <a:chExt cx="1033462" cy="1042866"/>
            </a:xfrm>
          </p:grpSpPr>
          <p:sp>
            <p:nvSpPr>
              <p:cNvPr id="38" name="Freeform 38" descr="preencoded.png"/>
              <p:cNvSpPr/>
              <p:nvPr/>
            </p:nvSpPr>
            <p:spPr>
              <a:xfrm>
                <a:off x="0" y="0"/>
                <a:ext cx="1033526" cy="1042846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42846">
                    <a:moveTo>
                      <a:pt x="516763" y="0"/>
                    </a:moveTo>
                    <a:lnTo>
                      <a:pt x="516763" y="0"/>
                    </a:lnTo>
                    <a:cubicBezTo>
                      <a:pt x="802163" y="0"/>
                      <a:pt x="1033526" y="231363"/>
                      <a:pt x="1033526" y="516763"/>
                    </a:cubicBezTo>
                    <a:lnTo>
                      <a:pt x="1033526" y="526083"/>
                    </a:lnTo>
                    <a:cubicBezTo>
                      <a:pt x="1033526" y="811483"/>
                      <a:pt x="802163" y="1042846"/>
                      <a:pt x="516763" y="1042846"/>
                    </a:cubicBezTo>
                    <a:lnTo>
                      <a:pt x="516763" y="1042846"/>
                    </a:lnTo>
                    <a:cubicBezTo>
                      <a:pt x="231363" y="1042846"/>
                      <a:pt x="0" y="811483"/>
                      <a:pt x="0" y="526083"/>
                    </a:cubicBezTo>
                    <a:lnTo>
                      <a:pt x="0" y="516763"/>
                    </a:lnTo>
                    <a:cubicBezTo>
                      <a:pt x="0" y="231363"/>
                      <a:pt x="231363" y="0"/>
                      <a:pt x="516763" y="0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 l="-31688" r="-31680" b="-1"/>
                </a:stretch>
              </a:blip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1911954" y="7631721"/>
              <a:ext cx="825909" cy="833424"/>
              <a:chOff x="0" y="0"/>
              <a:chExt cx="1033462" cy="1042866"/>
            </a:xfrm>
          </p:grpSpPr>
          <p:sp>
            <p:nvSpPr>
              <p:cNvPr id="40" name="Freeform 40" descr="preencoded.png"/>
              <p:cNvSpPr/>
              <p:nvPr/>
            </p:nvSpPr>
            <p:spPr>
              <a:xfrm>
                <a:off x="0" y="0"/>
                <a:ext cx="1033526" cy="1042846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42846">
                    <a:moveTo>
                      <a:pt x="516763" y="0"/>
                    </a:moveTo>
                    <a:lnTo>
                      <a:pt x="516763" y="0"/>
                    </a:lnTo>
                    <a:cubicBezTo>
                      <a:pt x="802163" y="0"/>
                      <a:pt x="1033526" y="231363"/>
                      <a:pt x="1033526" y="516763"/>
                    </a:cubicBezTo>
                    <a:lnTo>
                      <a:pt x="1033526" y="526083"/>
                    </a:lnTo>
                    <a:cubicBezTo>
                      <a:pt x="1033526" y="811483"/>
                      <a:pt x="802163" y="1042846"/>
                      <a:pt x="516763" y="1042846"/>
                    </a:cubicBezTo>
                    <a:lnTo>
                      <a:pt x="516763" y="1042846"/>
                    </a:lnTo>
                    <a:cubicBezTo>
                      <a:pt x="231363" y="1042846"/>
                      <a:pt x="0" y="811483"/>
                      <a:pt x="0" y="526083"/>
                    </a:cubicBezTo>
                    <a:lnTo>
                      <a:pt x="0" y="516763"/>
                    </a:lnTo>
                    <a:cubicBezTo>
                      <a:pt x="0" y="231363"/>
                      <a:pt x="231363" y="0"/>
                      <a:pt x="516763" y="0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 l="-31688" r="-31680" b="-1"/>
                </a:stretch>
              </a:blip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1384913" y="8532084"/>
              <a:ext cx="885771" cy="873386"/>
              <a:chOff x="0" y="0"/>
              <a:chExt cx="1033462" cy="1019013"/>
            </a:xfrm>
          </p:grpSpPr>
          <p:sp>
            <p:nvSpPr>
              <p:cNvPr id="42" name="Freeform 42" descr="preencoded.png"/>
              <p:cNvSpPr/>
              <p:nvPr/>
            </p:nvSpPr>
            <p:spPr>
              <a:xfrm>
                <a:off x="0" y="0"/>
                <a:ext cx="1033526" cy="1018992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18992">
                    <a:moveTo>
                      <a:pt x="509496" y="0"/>
                    </a:moveTo>
                    <a:lnTo>
                      <a:pt x="524030" y="0"/>
                    </a:lnTo>
                    <a:cubicBezTo>
                      <a:pt x="805417" y="0"/>
                      <a:pt x="1033526" y="228109"/>
                      <a:pt x="1033526" y="509496"/>
                    </a:cubicBezTo>
                    <a:lnTo>
                      <a:pt x="1033526" y="509496"/>
                    </a:lnTo>
                    <a:cubicBezTo>
                      <a:pt x="1033526" y="644623"/>
                      <a:pt x="979847" y="774215"/>
                      <a:pt x="884298" y="869764"/>
                    </a:cubicBezTo>
                    <a:cubicBezTo>
                      <a:pt x="788749" y="965313"/>
                      <a:pt x="659157" y="1018992"/>
                      <a:pt x="524030" y="1018992"/>
                    </a:cubicBezTo>
                    <a:lnTo>
                      <a:pt x="509496" y="1018992"/>
                    </a:lnTo>
                    <a:cubicBezTo>
                      <a:pt x="374369" y="1018992"/>
                      <a:pt x="244777" y="965313"/>
                      <a:pt x="149228" y="869764"/>
                    </a:cubicBezTo>
                    <a:cubicBezTo>
                      <a:pt x="53679" y="774215"/>
                      <a:pt x="0" y="644623"/>
                      <a:pt x="0" y="509496"/>
                    </a:cubicBezTo>
                    <a:lnTo>
                      <a:pt x="0" y="509496"/>
                    </a:lnTo>
                    <a:cubicBezTo>
                      <a:pt x="0" y="374369"/>
                      <a:pt x="53679" y="244777"/>
                      <a:pt x="149228" y="149228"/>
                    </a:cubicBezTo>
                    <a:cubicBezTo>
                      <a:pt x="244777" y="53679"/>
                      <a:pt x="374369" y="0"/>
                      <a:pt x="509496" y="0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 l="-29820" r="-29812" b="-1"/>
                </a:stretch>
              </a:blip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10944920" y="9512573"/>
              <a:ext cx="879986" cy="857726"/>
              <a:chOff x="0" y="0"/>
              <a:chExt cx="1033462" cy="1007321"/>
            </a:xfrm>
          </p:grpSpPr>
          <p:sp>
            <p:nvSpPr>
              <p:cNvPr id="44" name="Freeform 44" descr="preencoded.png"/>
              <p:cNvSpPr/>
              <p:nvPr/>
            </p:nvSpPr>
            <p:spPr>
              <a:xfrm>
                <a:off x="0" y="0"/>
                <a:ext cx="1033526" cy="1007301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07301">
                    <a:moveTo>
                      <a:pt x="503650" y="0"/>
                    </a:moveTo>
                    <a:lnTo>
                      <a:pt x="529876" y="0"/>
                    </a:lnTo>
                    <a:cubicBezTo>
                      <a:pt x="808034" y="0"/>
                      <a:pt x="1033526" y="225492"/>
                      <a:pt x="1033526" y="503650"/>
                    </a:cubicBezTo>
                    <a:lnTo>
                      <a:pt x="1033526" y="503650"/>
                    </a:lnTo>
                    <a:cubicBezTo>
                      <a:pt x="1033526" y="637227"/>
                      <a:pt x="980463" y="765332"/>
                      <a:pt x="886010" y="859785"/>
                    </a:cubicBezTo>
                    <a:cubicBezTo>
                      <a:pt x="791557" y="954237"/>
                      <a:pt x="663452" y="1007301"/>
                      <a:pt x="529876" y="1007301"/>
                    </a:cubicBezTo>
                    <a:lnTo>
                      <a:pt x="503650" y="1007301"/>
                    </a:lnTo>
                    <a:cubicBezTo>
                      <a:pt x="370074" y="1007301"/>
                      <a:pt x="241968" y="954237"/>
                      <a:pt x="147516" y="859785"/>
                    </a:cubicBezTo>
                    <a:cubicBezTo>
                      <a:pt x="53063" y="765332"/>
                      <a:pt x="0" y="637227"/>
                      <a:pt x="0" y="503650"/>
                    </a:cubicBezTo>
                    <a:lnTo>
                      <a:pt x="0" y="503650"/>
                    </a:lnTo>
                    <a:cubicBezTo>
                      <a:pt x="0" y="370074"/>
                      <a:pt x="53063" y="241968"/>
                      <a:pt x="147516" y="147516"/>
                    </a:cubicBezTo>
                    <a:cubicBezTo>
                      <a:pt x="241968" y="53063"/>
                      <a:pt x="370074" y="0"/>
                      <a:pt x="503650" y="0"/>
                    </a:cubicBezTo>
                    <a:close/>
                  </a:path>
                </a:pathLst>
              </a:custGeom>
              <a:blipFill>
                <a:blip r:embed="rId21"/>
                <a:stretch>
                  <a:fillRect l="-28904" r="-28896" b="-1"/>
                </a:stretch>
              </a:blip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0269992" y="10224457"/>
              <a:ext cx="837055" cy="821215"/>
              <a:chOff x="0" y="0"/>
              <a:chExt cx="1033462" cy="1013906"/>
            </a:xfrm>
          </p:grpSpPr>
          <p:sp>
            <p:nvSpPr>
              <p:cNvPr id="46" name="Freeform 46" descr="preencoded.png"/>
              <p:cNvSpPr/>
              <p:nvPr/>
            </p:nvSpPr>
            <p:spPr>
              <a:xfrm>
                <a:off x="0" y="0"/>
                <a:ext cx="1033526" cy="1013886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13886">
                    <a:moveTo>
                      <a:pt x="506943" y="0"/>
                    </a:moveTo>
                    <a:lnTo>
                      <a:pt x="526583" y="0"/>
                    </a:lnTo>
                    <a:cubicBezTo>
                      <a:pt x="806560" y="0"/>
                      <a:pt x="1033526" y="226966"/>
                      <a:pt x="1033526" y="506943"/>
                    </a:cubicBezTo>
                    <a:lnTo>
                      <a:pt x="1033526" y="506943"/>
                    </a:lnTo>
                    <a:cubicBezTo>
                      <a:pt x="1033526" y="641392"/>
                      <a:pt x="980116" y="770335"/>
                      <a:pt x="885046" y="865406"/>
                    </a:cubicBezTo>
                    <a:cubicBezTo>
                      <a:pt x="789976" y="960476"/>
                      <a:pt x="661033" y="1013886"/>
                      <a:pt x="526583" y="1013886"/>
                    </a:cubicBezTo>
                    <a:lnTo>
                      <a:pt x="506943" y="1013886"/>
                    </a:lnTo>
                    <a:cubicBezTo>
                      <a:pt x="372493" y="1013886"/>
                      <a:pt x="243550" y="960476"/>
                      <a:pt x="148480" y="865406"/>
                    </a:cubicBezTo>
                    <a:cubicBezTo>
                      <a:pt x="53410" y="770335"/>
                      <a:pt x="0" y="641392"/>
                      <a:pt x="0" y="506943"/>
                    </a:cubicBezTo>
                    <a:lnTo>
                      <a:pt x="0" y="506943"/>
                    </a:lnTo>
                    <a:cubicBezTo>
                      <a:pt x="0" y="372493"/>
                      <a:pt x="53410" y="243550"/>
                      <a:pt x="148480" y="148480"/>
                    </a:cubicBezTo>
                    <a:cubicBezTo>
                      <a:pt x="243550" y="53410"/>
                      <a:pt x="372493" y="0"/>
                      <a:pt x="506943" y="0"/>
                    </a:cubicBezTo>
                    <a:close/>
                  </a:path>
                </a:pathLst>
              </a:custGeom>
              <a:blipFill>
                <a:blip r:embed="rId22"/>
                <a:stretch>
                  <a:fillRect l="-29420" r="-29412" b="-1"/>
                </a:stretch>
              </a:blip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979213" y="9941436"/>
              <a:ext cx="904035" cy="886928"/>
              <a:chOff x="0" y="0"/>
              <a:chExt cx="1033462" cy="1013906"/>
            </a:xfrm>
          </p:grpSpPr>
          <p:sp>
            <p:nvSpPr>
              <p:cNvPr id="48" name="Freeform 48" descr="preencoded.png"/>
              <p:cNvSpPr/>
              <p:nvPr/>
            </p:nvSpPr>
            <p:spPr>
              <a:xfrm>
                <a:off x="0" y="0"/>
                <a:ext cx="1033526" cy="1013886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13886">
                    <a:moveTo>
                      <a:pt x="506943" y="0"/>
                    </a:moveTo>
                    <a:lnTo>
                      <a:pt x="526583" y="0"/>
                    </a:lnTo>
                    <a:cubicBezTo>
                      <a:pt x="806560" y="0"/>
                      <a:pt x="1033526" y="226966"/>
                      <a:pt x="1033526" y="506943"/>
                    </a:cubicBezTo>
                    <a:lnTo>
                      <a:pt x="1033526" y="506943"/>
                    </a:lnTo>
                    <a:cubicBezTo>
                      <a:pt x="1033526" y="641392"/>
                      <a:pt x="980116" y="770335"/>
                      <a:pt x="885046" y="865406"/>
                    </a:cubicBezTo>
                    <a:cubicBezTo>
                      <a:pt x="789976" y="960476"/>
                      <a:pt x="661033" y="1013886"/>
                      <a:pt x="526583" y="1013886"/>
                    </a:cubicBezTo>
                    <a:lnTo>
                      <a:pt x="506943" y="1013886"/>
                    </a:lnTo>
                    <a:cubicBezTo>
                      <a:pt x="372493" y="1013886"/>
                      <a:pt x="243550" y="960476"/>
                      <a:pt x="148480" y="865406"/>
                    </a:cubicBezTo>
                    <a:cubicBezTo>
                      <a:pt x="53410" y="770335"/>
                      <a:pt x="0" y="641392"/>
                      <a:pt x="0" y="506943"/>
                    </a:cubicBezTo>
                    <a:lnTo>
                      <a:pt x="0" y="506943"/>
                    </a:lnTo>
                    <a:cubicBezTo>
                      <a:pt x="0" y="372493"/>
                      <a:pt x="53410" y="243550"/>
                      <a:pt x="148480" y="148480"/>
                    </a:cubicBezTo>
                    <a:cubicBezTo>
                      <a:pt x="243550" y="53410"/>
                      <a:pt x="372493" y="0"/>
                      <a:pt x="506943" y="0"/>
                    </a:cubicBezTo>
                    <a:close/>
                  </a:path>
                </a:pathLst>
              </a:custGeom>
              <a:blipFill>
                <a:blip r:embed="rId23"/>
                <a:stretch>
                  <a:fillRect l="-29420" r="-29412" b="-1"/>
                </a:stretch>
              </a:blip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9579024" y="10873567"/>
              <a:ext cx="780095" cy="760363"/>
              <a:chOff x="0" y="0"/>
              <a:chExt cx="1033462" cy="1007321"/>
            </a:xfrm>
          </p:grpSpPr>
          <p:sp>
            <p:nvSpPr>
              <p:cNvPr id="50" name="Freeform 50" descr="preencoded.png"/>
              <p:cNvSpPr/>
              <p:nvPr/>
            </p:nvSpPr>
            <p:spPr>
              <a:xfrm>
                <a:off x="0" y="0"/>
                <a:ext cx="1033526" cy="1007301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07301">
                    <a:moveTo>
                      <a:pt x="503650" y="0"/>
                    </a:moveTo>
                    <a:lnTo>
                      <a:pt x="529876" y="0"/>
                    </a:lnTo>
                    <a:cubicBezTo>
                      <a:pt x="808034" y="0"/>
                      <a:pt x="1033526" y="225492"/>
                      <a:pt x="1033526" y="503650"/>
                    </a:cubicBezTo>
                    <a:lnTo>
                      <a:pt x="1033526" y="503650"/>
                    </a:lnTo>
                    <a:cubicBezTo>
                      <a:pt x="1033526" y="637227"/>
                      <a:pt x="980463" y="765332"/>
                      <a:pt x="886010" y="859785"/>
                    </a:cubicBezTo>
                    <a:cubicBezTo>
                      <a:pt x="791557" y="954237"/>
                      <a:pt x="663452" y="1007301"/>
                      <a:pt x="529876" y="1007301"/>
                    </a:cubicBezTo>
                    <a:lnTo>
                      <a:pt x="503650" y="1007301"/>
                    </a:lnTo>
                    <a:cubicBezTo>
                      <a:pt x="370074" y="1007301"/>
                      <a:pt x="241968" y="954237"/>
                      <a:pt x="147516" y="859785"/>
                    </a:cubicBezTo>
                    <a:cubicBezTo>
                      <a:pt x="53063" y="765332"/>
                      <a:pt x="0" y="637227"/>
                      <a:pt x="0" y="503650"/>
                    </a:cubicBezTo>
                    <a:lnTo>
                      <a:pt x="0" y="503650"/>
                    </a:lnTo>
                    <a:cubicBezTo>
                      <a:pt x="0" y="370074"/>
                      <a:pt x="53063" y="241968"/>
                      <a:pt x="147516" y="147516"/>
                    </a:cubicBezTo>
                    <a:cubicBezTo>
                      <a:pt x="241968" y="53063"/>
                      <a:pt x="370074" y="0"/>
                      <a:pt x="503650" y="0"/>
                    </a:cubicBezTo>
                    <a:close/>
                  </a:path>
                </a:pathLst>
              </a:custGeom>
              <a:blipFill>
                <a:blip r:embed="rId24"/>
                <a:stretch>
                  <a:fillRect l="-28904" r="-28896" b="-1"/>
                </a:stretch>
              </a:blip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2723237" y="10693368"/>
              <a:ext cx="786778" cy="771890"/>
              <a:chOff x="0" y="0"/>
              <a:chExt cx="1033462" cy="1013906"/>
            </a:xfrm>
          </p:grpSpPr>
          <p:sp>
            <p:nvSpPr>
              <p:cNvPr id="52" name="Freeform 52" descr="preencoded.png"/>
              <p:cNvSpPr/>
              <p:nvPr/>
            </p:nvSpPr>
            <p:spPr>
              <a:xfrm>
                <a:off x="0" y="0"/>
                <a:ext cx="1033526" cy="1013886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13886">
                    <a:moveTo>
                      <a:pt x="506943" y="0"/>
                    </a:moveTo>
                    <a:lnTo>
                      <a:pt x="526583" y="0"/>
                    </a:lnTo>
                    <a:cubicBezTo>
                      <a:pt x="806560" y="0"/>
                      <a:pt x="1033526" y="226966"/>
                      <a:pt x="1033526" y="506943"/>
                    </a:cubicBezTo>
                    <a:lnTo>
                      <a:pt x="1033526" y="506943"/>
                    </a:lnTo>
                    <a:cubicBezTo>
                      <a:pt x="1033526" y="641392"/>
                      <a:pt x="980116" y="770335"/>
                      <a:pt x="885046" y="865406"/>
                    </a:cubicBezTo>
                    <a:cubicBezTo>
                      <a:pt x="789976" y="960476"/>
                      <a:pt x="661033" y="1013886"/>
                      <a:pt x="526583" y="1013886"/>
                    </a:cubicBezTo>
                    <a:lnTo>
                      <a:pt x="506943" y="1013886"/>
                    </a:lnTo>
                    <a:cubicBezTo>
                      <a:pt x="372493" y="1013886"/>
                      <a:pt x="243550" y="960476"/>
                      <a:pt x="148480" y="865406"/>
                    </a:cubicBezTo>
                    <a:cubicBezTo>
                      <a:pt x="53410" y="770335"/>
                      <a:pt x="0" y="641392"/>
                      <a:pt x="0" y="506943"/>
                    </a:cubicBezTo>
                    <a:lnTo>
                      <a:pt x="0" y="506943"/>
                    </a:lnTo>
                    <a:cubicBezTo>
                      <a:pt x="0" y="372493"/>
                      <a:pt x="53410" y="243550"/>
                      <a:pt x="148480" y="148480"/>
                    </a:cubicBezTo>
                    <a:cubicBezTo>
                      <a:pt x="243550" y="53410"/>
                      <a:pt x="372493" y="0"/>
                      <a:pt x="506943" y="0"/>
                    </a:cubicBezTo>
                    <a:close/>
                  </a:path>
                </a:pathLst>
              </a:custGeom>
              <a:blipFill>
                <a:blip r:embed="rId25"/>
                <a:stretch>
                  <a:fillRect l="-29420" r="-29412" b="-1"/>
                </a:stretch>
              </a:blip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3437091" y="11127462"/>
              <a:ext cx="830983" cy="825839"/>
              <a:chOff x="0" y="0"/>
              <a:chExt cx="1033462" cy="1027066"/>
            </a:xfrm>
          </p:grpSpPr>
          <p:sp>
            <p:nvSpPr>
              <p:cNvPr id="54" name="Freeform 54" descr="preencoded.png"/>
              <p:cNvSpPr/>
              <p:nvPr/>
            </p:nvSpPr>
            <p:spPr>
              <a:xfrm>
                <a:off x="0" y="0"/>
                <a:ext cx="1033526" cy="1027046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27046">
                    <a:moveTo>
                      <a:pt x="513523" y="0"/>
                    </a:moveTo>
                    <a:lnTo>
                      <a:pt x="520003" y="0"/>
                    </a:lnTo>
                    <a:cubicBezTo>
                      <a:pt x="656198" y="0"/>
                      <a:pt x="786814" y="54103"/>
                      <a:pt x="883119" y="150407"/>
                    </a:cubicBezTo>
                    <a:cubicBezTo>
                      <a:pt x="979423" y="246712"/>
                      <a:pt x="1033526" y="377328"/>
                      <a:pt x="1033526" y="513523"/>
                    </a:cubicBezTo>
                    <a:lnTo>
                      <a:pt x="1033526" y="513523"/>
                    </a:lnTo>
                    <a:cubicBezTo>
                      <a:pt x="1033526" y="649718"/>
                      <a:pt x="979423" y="780334"/>
                      <a:pt x="883119" y="876638"/>
                    </a:cubicBezTo>
                    <a:cubicBezTo>
                      <a:pt x="786814" y="972943"/>
                      <a:pt x="656198" y="1027046"/>
                      <a:pt x="520003" y="1027046"/>
                    </a:cubicBezTo>
                    <a:lnTo>
                      <a:pt x="513523" y="1027046"/>
                    </a:lnTo>
                    <a:cubicBezTo>
                      <a:pt x="377328" y="1027046"/>
                      <a:pt x="246712" y="972943"/>
                      <a:pt x="150407" y="876638"/>
                    </a:cubicBezTo>
                    <a:cubicBezTo>
                      <a:pt x="54103" y="780334"/>
                      <a:pt x="0" y="649718"/>
                      <a:pt x="0" y="513523"/>
                    </a:cubicBezTo>
                    <a:lnTo>
                      <a:pt x="0" y="513523"/>
                    </a:lnTo>
                    <a:cubicBezTo>
                      <a:pt x="0" y="377328"/>
                      <a:pt x="54103" y="246712"/>
                      <a:pt x="150407" y="150407"/>
                    </a:cubicBezTo>
                    <a:cubicBezTo>
                      <a:pt x="246712" y="54103"/>
                      <a:pt x="377328" y="0"/>
                      <a:pt x="513523" y="0"/>
                    </a:cubicBezTo>
                    <a:close/>
                  </a:path>
                </a:pathLst>
              </a:custGeom>
              <a:blipFill>
                <a:blip r:embed="rId26"/>
                <a:stretch>
                  <a:fillRect l="-30451" r="-30443" b="-1"/>
                </a:stretch>
              </a:blip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8827505" y="11434643"/>
              <a:ext cx="807822" cy="796527"/>
              <a:chOff x="0" y="0"/>
              <a:chExt cx="1033462" cy="1019013"/>
            </a:xfrm>
          </p:grpSpPr>
          <p:sp>
            <p:nvSpPr>
              <p:cNvPr id="56" name="Freeform 56" descr="preencoded.png"/>
              <p:cNvSpPr/>
              <p:nvPr/>
            </p:nvSpPr>
            <p:spPr>
              <a:xfrm>
                <a:off x="0" y="0"/>
                <a:ext cx="1033526" cy="1018992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18992">
                    <a:moveTo>
                      <a:pt x="509496" y="0"/>
                    </a:moveTo>
                    <a:lnTo>
                      <a:pt x="524030" y="0"/>
                    </a:lnTo>
                    <a:cubicBezTo>
                      <a:pt x="805417" y="0"/>
                      <a:pt x="1033526" y="228109"/>
                      <a:pt x="1033526" y="509496"/>
                    </a:cubicBezTo>
                    <a:lnTo>
                      <a:pt x="1033526" y="509496"/>
                    </a:lnTo>
                    <a:cubicBezTo>
                      <a:pt x="1033526" y="644623"/>
                      <a:pt x="979847" y="774215"/>
                      <a:pt x="884298" y="869764"/>
                    </a:cubicBezTo>
                    <a:cubicBezTo>
                      <a:pt x="788749" y="965313"/>
                      <a:pt x="659157" y="1018992"/>
                      <a:pt x="524030" y="1018992"/>
                    </a:cubicBezTo>
                    <a:lnTo>
                      <a:pt x="509496" y="1018992"/>
                    </a:lnTo>
                    <a:cubicBezTo>
                      <a:pt x="374369" y="1018992"/>
                      <a:pt x="244777" y="965313"/>
                      <a:pt x="149228" y="869764"/>
                    </a:cubicBezTo>
                    <a:cubicBezTo>
                      <a:pt x="53679" y="774215"/>
                      <a:pt x="0" y="644623"/>
                      <a:pt x="0" y="509496"/>
                    </a:cubicBezTo>
                    <a:lnTo>
                      <a:pt x="0" y="509496"/>
                    </a:lnTo>
                    <a:cubicBezTo>
                      <a:pt x="0" y="374369"/>
                      <a:pt x="53679" y="244777"/>
                      <a:pt x="149228" y="149228"/>
                    </a:cubicBezTo>
                    <a:cubicBezTo>
                      <a:pt x="244777" y="53679"/>
                      <a:pt x="374369" y="0"/>
                      <a:pt x="509496" y="0"/>
                    </a:cubicBezTo>
                    <a:close/>
                  </a:path>
                </a:pathLst>
              </a:custGeom>
              <a:blipFill>
                <a:blip r:embed="rId27"/>
                <a:stretch>
                  <a:fillRect l="-29820" r="-29812" b="-1"/>
                </a:stretch>
              </a:blip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5352397" y="11859090"/>
              <a:ext cx="818639" cy="827071"/>
              <a:chOff x="0" y="0"/>
              <a:chExt cx="1033462" cy="1044108"/>
            </a:xfrm>
          </p:grpSpPr>
          <p:sp>
            <p:nvSpPr>
              <p:cNvPr id="58" name="Freeform 58" descr="preencoded.png"/>
              <p:cNvSpPr/>
              <p:nvPr/>
            </p:nvSpPr>
            <p:spPr>
              <a:xfrm>
                <a:off x="0" y="0"/>
                <a:ext cx="1033526" cy="1044087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44087">
                    <a:moveTo>
                      <a:pt x="516763" y="0"/>
                    </a:moveTo>
                    <a:lnTo>
                      <a:pt x="516763" y="0"/>
                    </a:lnTo>
                    <a:cubicBezTo>
                      <a:pt x="802163" y="0"/>
                      <a:pt x="1033526" y="231363"/>
                      <a:pt x="1033526" y="516763"/>
                    </a:cubicBezTo>
                    <a:lnTo>
                      <a:pt x="1033526" y="527324"/>
                    </a:lnTo>
                    <a:cubicBezTo>
                      <a:pt x="1033526" y="812724"/>
                      <a:pt x="802163" y="1044087"/>
                      <a:pt x="516763" y="1044087"/>
                    </a:cubicBezTo>
                    <a:lnTo>
                      <a:pt x="516763" y="1044087"/>
                    </a:lnTo>
                    <a:cubicBezTo>
                      <a:pt x="231363" y="1044087"/>
                      <a:pt x="0" y="812724"/>
                      <a:pt x="0" y="527324"/>
                    </a:cubicBezTo>
                    <a:lnTo>
                      <a:pt x="0" y="516763"/>
                    </a:lnTo>
                    <a:cubicBezTo>
                      <a:pt x="0" y="231363"/>
                      <a:pt x="231363" y="0"/>
                      <a:pt x="516763" y="0"/>
                    </a:cubicBezTo>
                    <a:close/>
                  </a:path>
                </a:pathLst>
              </a:custGeom>
              <a:blipFill>
                <a:blip r:embed="rId28"/>
                <a:stretch>
                  <a:fillRect l="-31785" r="-31777" b="-1"/>
                </a:stretch>
              </a:blip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6648407" y="11859090"/>
              <a:ext cx="956347" cy="956347"/>
              <a:chOff x="0" y="0"/>
              <a:chExt cx="1001712" cy="1001712"/>
            </a:xfrm>
          </p:grpSpPr>
          <p:sp>
            <p:nvSpPr>
              <p:cNvPr id="60" name="Freeform 60" descr="preencoded.png"/>
              <p:cNvSpPr/>
              <p:nvPr/>
            </p:nvSpPr>
            <p:spPr>
              <a:xfrm>
                <a:off x="0" y="0"/>
                <a:ext cx="1001776" cy="1001776"/>
              </a:xfrm>
              <a:custGeom>
                <a:avLst/>
                <a:gdLst/>
                <a:ahLst/>
                <a:cxnLst/>
                <a:rect l="l" t="t" r="r" b="b"/>
                <a:pathLst>
                  <a:path w="1001776" h="1001776">
                    <a:moveTo>
                      <a:pt x="0" y="0"/>
                    </a:moveTo>
                    <a:lnTo>
                      <a:pt x="1001776" y="0"/>
                    </a:lnTo>
                    <a:lnTo>
                      <a:pt x="1001776" y="1001776"/>
                    </a:lnTo>
                    <a:lnTo>
                      <a:pt x="0" y="10017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9"/>
                <a:stretch>
                  <a:fillRect r="6" b="6"/>
                </a:stretch>
              </a:blip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961620" y="4552986"/>
              <a:ext cx="773283" cy="788976"/>
              <a:chOff x="0" y="0"/>
              <a:chExt cx="965160" cy="984747"/>
            </a:xfrm>
          </p:grpSpPr>
          <p:sp>
            <p:nvSpPr>
              <p:cNvPr id="62" name="Freeform 62" descr="preencoded.png"/>
              <p:cNvSpPr/>
              <p:nvPr/>
            </p:nvSpPr>
            <p:spPr>
              <a:xfrm>
                <a:off x="0" y="0"/>
                <a:ext cx="965223" cy="984727"/>
              </a:xfrm>
              <a:custGeom>
                <a:avLst/>
                <a:gdLst/>
                <a:ahLst/>
                <a:cxnLst/>
                <a:rect l="l" t="t" r="r" b="b"/>
                <a:pathLst>
                  <a:path w="965223" h="984727">
                    <a:moveTo>
                      <a:pt x="482612" y="0"/>
                    </a:moveTo>
                    <a:lnTo>
                      <a:pt x="482612" y="0"/>
                    </a:lnTo>
                    <a:cubicBezTo>
                      <a:pt x="610608" y="0"/>
                      <a:pt x="733362" y="50846"/>
                      <a:pt x="823869" y="141354"/>
                    </a:cubicBezTo>
                    <a:cubicBezTo>
                      <a:pt x="914377" y="231861"/>
                      <a:pt x="965223" y="354615"/>
                      <a:pt x="965223" y="482612"/>
                    </a:cubicBezTo>
                    <a:lnTo>
                      <a:pt x="965223" y="502116"/>
                    </a:lnTo>
                    <a:cubicBezTo>
                      <a:pt x="965223" y="630112"/>
                      <a:pt x="914377" y="752866"/>
                      <a:pt x="823869" y="843374"/>
                    </a:cubicBezTo>
                    <a:cubicBezTo>
                      <a:pt x="733362" y="933881"/>
                      <a:pt x="610608" y="984727"/>
                      <a:pt x="482612" y="984727"/>
                    </a:cubicBezTo>
                    <a:lnTo>
                      <a:pt x="482612" y="984727"/>
                    </a:lnTo>
                    <a:cubicBezTo>
                      <a:pt x="354615" y="984727"/>
                      <a:pt x="231861" y="933881"/>
                      <a:pt x="141354" y="843374"/>
                    </a:cubicBezTo>
                    <a:cubicBezTo>
                      <a:pt x="50846" y="752866"/>
                      <a:pt x="0" y="630112"/>
                      <a:pt x="0" y="502116"/>
                    </a:cubicBezTo>
                    <a:lnTo>
                      <a:pt x="0" y="482612"/>
                    </a:lnTo>
                    <a:cubicBezTo>
                      <a:pt x="0" y="354615"/>
                      <a:pt x="50846" y="231861"/>
                      <a:pt x="141354" y="141354"/>
                    </a:cubicBezTo>
                    <a:cubicBezTo>
                      <a:pt x="231861" y="50846"/>
                      <a:pt x="354615" y="0"/>
                      <a:pt x="482612" y="0"/>
                    </a:cubicBezTo>
                    <a:close/>
                  </a:path>
                </a:pathLst>
              </a:custGeom>
              <a:blipFill>
                <a:blip r:embed="rId30"/>
                <a:stretch>
                  <a:fillRect l="-32594" r="-32586" b="-1"/>
                </a:stretch>
              </a:blip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935283" y="2650004"/>
              <a:ext cx="819757" cy="793259"/>
              <a:chOff x="0" y="0"/>
              <a:chExt cx="909781" cy="880374"/>
            </a:xfrm>
          </p:grpSpPr>
          <p:sp>
            <p:nvSpPr>
              <p:cNvPr id="64" name="Freeform 64" descr="preencoded.png"/>
              <p:cNvSpPr/>
              <p:nvPr/>
            </p:nvSpPr>
            <p:spPr>
              <a:xfrm>
                <a:off x="0" y="0"/>
                <a:ext cx="909845" cy="880357"/>
              </a:xfrm>
              <a:custGeom>
                <a:avLst/>
                <a:gdLst/>
                <a:ahLst/>
                <a:cxnLst/>
                <a:rect l="l" t="t" r="r" b="b"/>
                <a:pathLst>
                  <a:path w="909845" h="880357">
                    <a:moveTo>
                      <a:pt x="440178" y="0"/>
                    </a:moveTo>
                    <a:lnTo>
                      <a:pt x="469666" y="0"/>
                    </a:lnTo>
                    <a:cubicBezTo>
                      <a:pt x="712770" y="0"/>
                      <a:pt x="909845" y="197075"/>
                      <a:pt x="909845" y="440178"/>
                    </a:cubicBezTo>
                    <a:lnTo>
                      <a:pt x="909845" y="440178"/>
                    </a:lnTo>
                    <a:cubicBezTo>
                      <a:pt x="909845" y="556921"/>
                      <a:pt x="863469" y="668882"/>
                      <a:pt x="780920" y="751431"/>
                    </a:cubicBezTo>
                    <a:cubicBezTo>
                      <a:pt x="698370" y="833981"/>
                      <a:pt x="586409" y="880357"/>
                      <a:pt x="469666" y="880357"/>
                    </a:cubicBezTo>
                    <a:lnTo>
                      <a:pt x="440178" y="880357"/>
                    </a:lnTo>
                    <a:cubicBezTo>
                      <a:pt x="323436" y="880357"/>
                      <a:pt x="211475" y="833981"/>
                      <a:pt x="128925" y="751431"/>
                    </a:cubicBezTo>
                    <a:cubicBezTo>
                      <a:pt x="46376" y="668882"/>
                      <a:pt x="0" y="556921"/>
                      <a:pt x="0" y="440178"/>
                    </a:cubicBezTo>
                    <a:lnTo>
                      <a:pt x="0" y="440178"/>
                    </a:lnTo>
                    <a:cubicBezTo>
                      <a:pt x="0" y="323436"/>
                      <a:pt x="46376" y="211475"/>
                      <a:pt x="128925" y="128925"/>
                    </a:cubicBezTo>
                    <a:cubicBezTo>
                      <a:pt x="211475" y="46376"/>
                      <a:pt x="323436" y="0"/>
                      <a:pt x="440178" y="0"/>
                    </a:cubicBezTo>
                    <a:close/>
                  </a:path>
                </a:pathLst>
              </a:custGeom>
              <a:blipFill>
                <a:blip r:embed="rId31"/>
                <a:stretch>
                  <a:fillRect l="-28334" r="-28327" b="-1"/>
                </a:stretch>
              </a:blip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5468238" y="467432"/>
              <a:ext cx="875842" cy="787379"/>
              <a:chOff x="0" y="0"/>
              <a:chExt cx="1033462" cy="929078"/>
            </a:xfrm>
          </p:grpSpPr>
          <p:sp>
            <p:nvSpPr>
              <p:cNvPr id="66" name="Freeform 66" descr="preencoded.png"/>
              <p:cNvSpPr/>
              <p:nvPr/>
            </p:nvSpPr>
            <p:spPr>
              <a:xfrm>
                <a:off x="0" y="0"/>
                <a:ext cx="1033526" cy="929060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929060">
                    <a:moveTo>
                      <a:pt x="464530" y="0"/>
                    </a:moveTo>
                    <a:lnTo>
                      <a:pt x="568996" y="0"/>
                    </a:lnTo>
                    <a:cubicBezTo>
                      <a:pt x="825549" y="0"/>
                      <a:pt x="1033526" y="207977"/>
                      <a:pt x="1033526" y="464530"/>
                    </a:cubicBezTo>
                    <a:lnTo>
                      <a:pt x="1033526" y="464530"/>
                    </a:lnTo>
                    <a:cubicBezTo>
                      <a:pt x="1033526" y="587731"/>
                      <a:pt x="984585" y="705886"/>
                      <a:pt x="897468" y="793002"/>
                    </a:cubicBezTo>
                    <a:cubicBezTo>
                      <a:pt x="810352" y="880118"/>
                      <a:pt x="692197" y="929060"/>
                      <a:pt x="568996" y="929060"/>
                    </a:cubicBezTo>
                    <a:lnTo>
                      <a:pt x="464530" y="929060"/>
                    </a:lnTo>
                    <a:cubicBezTo>
                      <a:pt x="341329" y="929060"/>
                      <a:pt x="223174" y="880118"/>
                      <a:pt x="136058" y="793002"/>
                    </a:cubicBezTo>
                    <a:cubicBezTo>
                      <a:pt x="48941" y="705886"/>
                      <a:pt x="0" y="587731"/>
                      <a:pt x="0" y="464530"/>
                    </a:cubicBezTo>
                    <a:lnTo>
                      <a:pt x="0" y="464530"/>
                    </a:lnTo>
                    <a:cubicBezTo>
                      <a:pt x="0" y="341329"/>
                      <a:pt x="48941" y="223174"/>
                      <a:pt x="136058" y="136058"/>
                    </a:cubicBezTo>
                    <a:cubicBezTo>
                      <a:pt x="223174" y="48941"/>
                      <a:pt x="341329" y="0"/>
                      <a:pt x="464530" y="0"/>
                    </a:cubicBezTo>
                    <a:close/>
                  </a:path>
                </a:pathLst>
              </a:custGeom>
              <a:blipFill>
                <a:blip r:embed="rId32"/>
                <a:stretch>
                  <a:fillRect l="-22775" r="-22768" b="-1"/>
                </a:stretch>
              </a:blip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4268074" y="11603688"/>
              <a:ext cx="830040" cy="809044"/>
              <a:chOff x="0" y="0"/>
              <a:chExt cx="1033462" cy="1007321"/>
            </a:xfrm>
          </p:grpSpPr>
          <p:sp>
            <p:nvSpPr>
              <p:cNvPr id="68" name="Freeform 68" descr="preencoded.png"/>
              <p:cNvSpPr/>
              <p:nvPr/>
            </p:nvSpPr>
            <p:spPr>
              <a:xfrm>
                <a:off x="0" y="0"/>
                <a:ext cx="1033526" cy="1007301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07301">
                    <a:moveTo>
                      <a:pt x="503650" y="0"/>
                    </a:moveTo>
                    <a:lnTo>
                      <a:pt x="529876" y="0"/>
                    </a:lnTo>
                    <a:cubicBezTo>
                      <a:pt x="808034" y="0"/>
                      <a:pt x="1033526" y="225492"/>
                      <a:pt x="1033526" y="503650"/>
                    </a:cubicBezTo>
                    <a:lnTo>
                      <a:pt x="1033526" y="503650"/>
                    </a:lnTo>
                    <a:cubicBezTo>
                      <a:pt x="1033526" y="637227"/>
                      <a:pt x="980463" y="765332"/>
                      <a:pt x="886010" y="859785"/>
                    </a:cubicBezTo>
                    <a:cubicBezTo>
                      <a:pt x="791557" y="954237"/>
                      <a:pt x="663452" y="1007301"/>
                      <a:pt x="529876" y="1007301"/>
                    </a:cubicBezTo>
                    <a:lnTo>
                      <a:pt x="503650" y="1007301"/>
                    </a:lnTo>
                    <a:cubicBezTo>
                      <a:pt x="370074" y="1007301"/>
                      <a:pt x="241968" y="954237"/>
                      <a:pt x="147516" y="859785"/>
                    </a:cubicBezTo>
                    <a:cubicBezTo>
                      <a:pt x="53063" y="765332"/>
                      <a:pt x="0" y="637227"/>
                      <a:pt x="0" y="503650"/>
                    </a:cubicBezTo>
                    <a:lnTo>
                      <a:pt x="0" y="503650"/>
                    </a:lnTo>
                    <a:cubicBezTo>
                      <a:pt x="0" y="370074"/>
                      <a:pt x="53063" y="241968"/>
                      <a:pt x="147516" y="147516"/>
                    </a:cubicBezTo>
                    <a:cubicBezTo>
                      <a:pt x="241968" y="53063"/>
                      <a:pt x="370074" y="0"/>
                      <a:pt x="503650" y="0"/>
                    </a:cubicBezTo>
                    <a:close/>
                  </a:path>
                </a:pathLst>
              </a:custGeom>
              <a:blipFill>
                <a:blip r:embed="rId33"/>
                <a:stretch>
                  <a:fillRect l="-28904" r="-28896" b="-1"/>
                </a:stretch>
              </a:blip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1348262" y="3536978"/>
              <a:ext cx="852996" cy="857472"/>
              <a:chOff x="0" y="0"/>
              <a:chExt cx="933394" cy="938292"/>
            </a:xfrm>
          </p:grpSpPr>
          <p:sp>
            <p:nvSpPr>
              <p:cNvPr id="70" name="Freeform 70" descr="preencoded.png"/>
              <p:cNvSpPr/>
              <p:nvPr/>
            </p:nvSpPr>
            <p:spPr>
              <a:xfrm>
                <a:off x="0" y="0"/>
                <a:ext cx="933458" cy="938273"/>
              </a:xfrm>
              <a:custGeom>
                <a:avLst/>
                <a:gdLst/>
                <a:ahLst/>
                <a:cxnLst/>
                <a:rect l="l" t="t" r="r" b="b"/>
                <a:pathLst>
                  <a:path w="933458" h="938273">
                    <a:moveTo>
                      <a:pt x="466729" y="0"/>
                    </a:moveTo>
                    <a:lnTo>
                      <a:pt x="466729" y="0"/>
                    </a:lnTo>
                    <a:cubicBezTo>
                      <a:pt x="724496" y="0"/>
                      <a:pt x="933458" y="208962"/>
                      <a:pt x="933458" y="466729"/>
                    </a:cubicBezTo>
                    <a:lnTo>
                      <a:pt x="933458" y="471544"/>
                    </a:lnTo>
                    <a:cubicBezTo>
                      <a:pt x="933458" y="729311"/>
                      <a:pt x="724496" y="938273"/>
                      <a:pt x="466729" y="938273"/>
                    </a:cubicBezTo>
                    <a:lnTo>
                      <a:pt x="466729" y="938273"/>
                    </a:lnTo>
                    <a:cubicBezTo>
                      <a:pt x="208962" y="938273"/>
                      <a:pt x="0" y="729311"/>
                      <a:pt x="0" y="471544"/>
                    </a:cubicBezTo>
                    <a:lnTo>
                      <a:pt x="0" y="466729"/>
                    </a:lnTo>
                    <a:cubicBezTo>
                      <a:pt x="0" y="208962"/>
                      <a:pt x="208962" y="0"/>
                      <a:pt x="466729" y="0"/>
                    </a:cubicBezTo>
                    <a:close/>
                  </a:path>
                </a:pathLst>
              </a:custGeom>
              <a:blipFill>
                <a:blip r:embed="rId34"/>
                <a:stretch>
                  <a:fillRect l="-31376" r="-31368" b="-1"/>
                </a:stretch>
              </a:blip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4507733" y="704128"/>
              <a:ext cx="757542" cy="737321"/>
              <a:chOff x="0" y="0"/>
              <a:chExt cx="1033462" cy="1005876"/>
            </a:xfrm>
          </p:grpSpPr>
          <p:sp>
            <p:nvSpPr>
              <p:cNvPr id="72" name="Freeform 72" descr="preencoded.png"/>
              <p:cNvSpPr/>
              <p:nvPr/>
            </p:nvSpPr>
            <p:spPr>
              <a:xfrm>
                <a:off x="0" y="0"/>
                <a:ext cx="1033526" cy="1005856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1005856">
                    <a:moveTo>
                      <a:pt x="502928" y="0"/>
                    </a:moveTo>
                    <a:lnTo>
                      <a:pt x="530598" y="0"/>
                    </a:lnTo>
                    <a:cubicBezTo>
                      <a:pt x="663983" y="0"/>
                      <a:pt x="791904" y="52987"/>
                      <a:pt x="886222" y="147304"/>
                    </a:cubicBezTo>
                    <a:cubicBezTo>
                      <a:pt x="980539" y="241622"/>
                      <a:pt x="1033526" y="369543"/>
                      <a:pt x="1033526" y="502928"/>
                    </a:cubicBezTo>
                    <a:lnTo>
                      <a:pt x="1033526" y="502928"/>
                    </a:lnTo>
                    <a:cubicBezTo>
                      <a:pt x="1033526" y="636313"/>
                      <a:pt x="980539" y="764235"/>
                      <a:pt x="886222" y="858552"/>
                    </a:cubicBezTo>
                    <a:cubicBezTo>
                      <a:pt x="791904" y="952869"/>
                      <a:pt x="663983" y="1005856"/>
                      <a:pt x="530598" y="1005856"/>
                    </a:cubicBezTo>
                    <a:lnTo>
                      <a:pt x="502928" y="1005856"/>
                    </a:lnTo>
                    <a:cubicBezTo>
                      <a:pt x="369543" y="1005856"/>
                      <a:pt x="241622" y="952869"/>
                      <a:pt x="147304" y="858552"/>
                    </a:cubicBezTo>
                    <a:cubicBezTo>
                      <a:pt x="52987" y="764235"/>
                      <a:pt x="0" y="636313"/>
                      <a:pt x="0" y="502928"/>
                    </a:cubicBezTo>
                    <a:lnTo>
                      <a:pt x="0" y="502928"/>
                    </a:lnTo>
                    <a:cubicBezTo>
                      <a:pt x="0" y="369543"/>
                      <a:pt x="52987" y="241622"/>
                      <a:pt x="147304" y="147304"/>
                    </a:cubicBezTo>
                    <a:cubicBezTo>
                      <a:pt x="241622" y="52987"/>
                      <a:pt x="369543" y="0"/>
                      <a:pt x="502928" y="0"/>
                    </a:cubicBezTo>
                    <a:close/>
                  </a:path>
                </a:pathLst>
              </a:custGeom>
              <a:blipFill>
                <a:blip r:embed="rId35"/>
                <a:stretch>
                  <a:fillRect l="-28791" r="-28783" b="-1"/>
                </a:stretch>
              </a:blip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3576756" y="1136204"/>
              <a:ext cx="861917" cy="816644"/>
              <a:chOff x="0" y="0"/>
              <a:chExt cx="1033462" cy="979179"/>
            </a:xfrm>
          </p:grpSpPr>
          <p:sp>
            <p:nvSpPr>
              <p:cNvPr id="74" name="Freeform 74" descr="preencoded.png"/>
              <p:cNvSpPr/>
              <p:nvPr/>
            </p:nvSpPr>
            <p:spPr>
              <a:xfrm>
                <a:off x="0" y="0"/>
                <a:ext cx="1033526" cy="979159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979159">
                    <a:moveTo>
                      <a:pt x="489580" y="0"/>
                    </a:moveTo>
                    <a:lnTo>
                      <a:pt x="543946" y="0"/>
                    </a:lnTo>
                    <a:cubicBezTo>
                      <a:pt x="814334" y="0"/>
                      <a:pt x="1033526" y="219192"/>
                      <a:pt x="1033526" y="489580"/>
                    </a:cubicBezTo>
                    <a:lnTo>
                      <a:pt x="1033526" y="489580"/>
                    </a:lnTo>
                    <a:cubicBezTo>
                      <a:pt x="1033526" y="759967"/>
                      <a:pt x="814334" y="979159"/>
                      <a:pt x="543946" y="979159"/>
                    </a:cubicBezTo>
                    <a:lnTo>
                      <a:pt x="489580" y="979159"/>
                    </a:lnTo>
                    <a:cubicBezTo>
                      <a:pt x="219192" y="979159"/>
                      <a:pt x="0" y="759967"/>
                      <a:pt x="0" y="489580"/>
                    </a:cubicBezTo>
                    <a:lnTo>
                      <a:pt x="0" y="489580"/>
                    </a:lnTo>
                    <a:cubicBezTo>
                      <a:pt x="0" y="219192"/>
                      <a:pt x="219192" y="0"/>
                      <a:pt x="489580" y="0"/>
                    </a:cubicBezTo>
                    <a:close/>
                  </a:path>
                </a:pathLst>
              </a:custGeom>
              <a:blipFill>
                <a:blip r:embed="rId36"/>
                <a:stretch>
                  <a:fillRect l="-26699" r="-26692" b="-1"/>
                </a:stretch>
              </a:blip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2656497" y="1728663"/>
              <a:ext cx="920259" cy="862317"/>
              <a:chOff x="0" y="0"/>
              <a:chExt cx="1033462" cy="968393"/>
            </a:xfrm>
          </p:grpSpPr>
          <p:sp>
            <p:nvSpPr>
              <p:cNvPr id="76" name="Freeform 76" descr="preencoded.png"/>
              <p:cNvSpPr/>
              <p:nvPr/>
            </p:nvSpPr>
            <p:spPr>
              <a:xfrm>
                <a:off x="0" y="0"/>
                <a:ext cx="1033526" cy="968374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968374">
                    <a:moveTo>
                      <a:pt x="484187" y="0"/>
                    </a:moveTo>
                    <a:lnTo>
                      <a:pt x="549339" y="0"/>
                    </a:lnTo>
                    <a:cubicBezTo>
                      <a:pt x="677753" y="0"/>
                      <a:pt x="800908" y="51012"/>
                      <a:pt x="891711" y="141815"/>
                    </a:cubicBezTo>
                    <a:cubicBezTo>
                      <a:pt x="982514" y="232618"/>
                      <a:pt x="1033526" y="355773"/>
                      <a:pt x="1033526" y="484187"/>
                    </a:cubicBezTo>
                    <a:lnTo>
                      <a:pt x="1033526" y="484187"/>
                    </a:lnTo>
                    <a:cubicBezTo>
                      <a:pt x="1033526" y="612601"/>
                      <a:pt x="982514" y="735756"/>
                      <a:pt x="891711" y="826559"/>
                    </a:cubicBezTo>
                    <a:cubicBezTo>
                      <a:pt x="800908" y="917361"/>
                      <a:pt x="677753" y="968374"/>
                      <a:pt x="549339" y="968374"/>
                    </a:cubicBezTo>
                    <a:lnTo>
                      <a:pt x="484187" y="968374"/>
                    </a:lnTo>
                    <a:cubicBezTo>
                      <a:pt x="355773" y="968374"/>
                      <a:pt x="232618" y="917361"/>
                      <a:pt x="141815" y="826559"/>
                    </a:cubicBezTo>
                    <a:cubicBezTo>
                      <a:pt x="51012" y="735756"/>
                      <a:pt x="0" y="612601"/>
                      <a:pt x="0" y="484187"/>
                    </a:cubicBezTo>
                    <a:lnTo>
                      <a:pt x="0" y="484187"/>
                    </a:lnTo>
                    <a:cubicBezTo>
                      <a:pt x="0" y="355773"/>
                      <a:pt x="51012" y="232618"/>
                      <a:pt x="141815" y="141815"/>
                    </a:cubicBezTo>
                    <a:cubicBezTo>
                      <a:pt x="232618" y="51012"/>
                      <a:pt x="355773" y="0"/>
                      <a:pt x="484187" y="0"/>
                    </a:cubicBezTo>
                    <a:close/>
                  </a:path>
                </a:pathLst>
              </a:custGeom>
              <a:blipFill>
                <a:blip r:embed="rId37"/>
                <a:stretch>
                  <a:fillRect l="-25855" r="-25847" b="-1"/>
                </a:stretch>
              </a:blip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732646" y="5435678"/>
              <a:ext cx="827389" cy="827389"/>
              <a:chOff x="0" y="0"/>
              <a:chExt cx="1001712" cy="1001712"/>
            </a:xfrm>
          </p:grpSpPr>
          <p:sp>
            <p:nvSpPr>
              <p:cNvPr id="78" name="Freeform 78" descr="preencoded.png"/>
              <p:cNvSpPr/>
              <p:nvPr/>
            </p:nvSpPr>
            <p:spPr>
              <a:xfrm>
                <a:off x="0" y="0"/>
                <a:ext cx="1001776" cy="1001776"/>
              </a:xfrm>
              <a:custGeom>
                <a:avLst/>
                <a:gdLst/>
                <a:ahLst/>
                <a:cxnLst/>
                <a:rect l="l" t="t" r="r" b="b"/>
                <a:pathLst>
                  <a:path w="1001776" h="1001776">
                    <a:moveTo>
                      <a:pt x="0" y="0"/>
                    </a:moveTo>
                    <a:lnTo>
                      <a:pt x="1001776" y="0"/>
                    </a:lnTo>
                    <a:lnTo>
                      <a:pt x="1001776" y="1001776"/>
                    </a:lnTo>
                    <a:lnTo>
                      <a:pt x="0" y="10017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8"/>
                <a:stretch>
                  <a:fillRect r="6" b="6"/>
                </a:stretch>
              </a:blip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7972696" y="11832906"/>
              <a:ext cx="747707" cy="718176"/>
              <a:chOff x="0" y="0"/>
              <a:chExt cx="1033462" cy="992646"/>
            </a:xfrm>
          </p:grpSpPr>
          <p:sp>
            <p:nvSpPr>
              <p:cNvPr id="80" name="Freeform 80" descr="preencoded.png"/>
              <p:cNvSpPr/>
              <p:nvPr/>
            </p:nvSpPr>
            <p:spPr>
              <a:xfrm>
                <a:off x="0" y="0"/>
                <a:ext cx="1033526" cy="992626"/>
              </a:xfrm>
              <a:custGeom>
                <a:avLst/>
                <a:gdLst/>
                <a:ahLst/>
                <a:cxnLst/>
                <a:rect l="l" t="t" r="r" b="b"/>
                <a:pathLst>
                  <a:path w="1033526" h="992626">
                    <a:moveTo>
                      <a:pt x="496313" y="0"/>
                    </a:moveTo>
                    <a:lnTo>
                      <a:pt x="537213" y="0"/>
                    </a:lnTo>
                    <a:cubicBezTo>
                      <a:pt x="811319" y="0"/>
                      <a:pt x="1033526" y="222207"/>
                      <a:pt x="1033526" y="496313"/>
                    </a:cubicBezTo>
                    <a:lnTo>
                      <a:pt x="1033526" y="496313"/>
                    </a:lnTo>
                    <a:cubicBezTo>
                      <a:pt x="1033526" y="627944"/>
                      <a:pt x="981236" y="754183"/>
                      <a:pt x="888159" y="847260"/>
                    </a:cubicBezTo>
                    <a:cubicBezTo>
                      <a:pt x="795082" y="940336"/>
                      <a:pt x="668843" y="992626"/>
                      <a:pt x="537213" y="992626"/>
                    </a:cubicBezTo>
                    <a:lnTo>
                      <a:pt x="496313" y="992626"/>
                    </a:lnTo>
                    <a:cubicBezTo>
                      <a:pt x="222207" y="992626"/>
                      <a:pt x="0" y="770419"/>
                      <a:pt x="0" y="496313"/>
                    </a:cubicBezTo>
                    <a:lnTo>
                      <a:pt x="0" y="496313"/>
                    </a:lnTo>
                    <a:cubicBezTo>
                      <a:pt x="0" y="222207"/>
                      <a:pt x="222207" y="0"/>
                      <a:pt x="496313" y="0"/>
                    </a:cubicBezTo>
                    <a:close/>
                  </a:path>
                </a:pathLst>
              </a:custGeom>
              <a:blipFill>
                <a:blip r:embed="rId39"/>
                <a:stretch>
                  <a:fillRect l="-27754" r="-27747" b="-1"/>
                </a:stretch>
              </a:blipFill>
            </p:spPr>
          </p:sp>
        </p:grpSp>
      </p:grpSp>
      <p:grpSp>
        <p:nvGrpSpPr>
          <p:cNvPr id="81" name="Group 81"/>
          <p:cNvGrpSpPr/>
          <p:nvPr/>
        </p:nvGrpSpPr>
        <p:grpSpPr>
          <a:xfrm>
            <a:off x="14375777" y="9258300"/>
            <a:ext cx="3732457" cy="779707"/>
            <a:chOff x="0" y="0"/>
            <a:chExt cx="4976609" cy="1039609"/>
          </a:xfrm>
        </p:grpSpPr>
        <p:sp>
          <p:nvSpPr>
            <p:cNvPr id="82" name="Freeform 82" descr="preencoded.png">
              <a:hlinkClick r:id="rId40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1"/>
              <a:stretch>
                <a:fillRect t="-312" b="-310"/>
              </a:stretch>
            </a:blipFill>
          </p:spPr>
        </p:sp>
      </p:grpSp>
      <p:grpSp>
        <p:nvGrpSpPr>
          <p:cNvPr id="83" name="Group 83"/>
          <p:cNvGrpSpPr/>
          <p:nvPr/>
        </p:nvGrpSpPr>
        <p:grpSpPr>
          <a:xfrm>
            <a:off x="8491887" y="1889495"/>
            <a:ext cx="6832186" cy="6806659"/>
            <a:chOff x="27617" y="28323"/>
            <a:chExt cx="786590" cy="783651"/>
          </a:xfrm>
        </p:grpSpPr>
        <p:sp>
          <p:nvSpPr>
            <p:cNvPr id="84" name="Freeform 84"/>
            <p:cNvSpPr/>
            <p:nvPr/>
          </p:nvSpPr>
          <p:spPr>
            <a:xfrm>
              <a:off x="27617" y="28323"/>
              <a:ext cx="786590" cy="78365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5515"/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87743" y="57150"/>
              <a:ext cx="635971" cy="685436"/>
            </a:xfrm>
            <a:prstGeom prst="rect">
              <a:avLst/>
            </a:prstGeom>
          </p:spPr>
          <p:txBody>
            <a:bodyPr lIns="58708" tIns="58708" rIns="58708" bIns="58708" rtlCol="0" anchor="ctr"/>
            <a:lstStyle/>
            <a:p>
              <a:pPr algn="ctr">
                <a:lnSpc>
                  <a:spcPts val="3077"/>
                </a:lnSpc>
              </a:pPr>
              <a:r>
                <a:rPr lang="en-US" sz="2424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The Coffee Experience</a:t>
              </a:r>
            </a:p>
            <a:p>
              <a:pPr algn="ctr">
                <a:lnSpc>
                  <a:spcPts val="2062"/>
                </a:lnSpc>
              </a:pPr>
              <a:endParaRPr lang="en-US" sz="2424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algn="ctr">
                <a:lnSpc>
                  <a:spcPts val="2569"/>
                </a:lnSpc>
              </a:pPr>
              <a:r>
                <a:rPr lang="en-US" sz="2025" dirty="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Coffee is a globally cherished beverage that uniquely combines functional energy delivery with sensory pleasure and social ritual. Rich in antioxidants, it helps combat oxidative stress and supports long-term health when consumed mindfully. The caffeine boost enhances focus, alertness, and cognitive performance, making it both a lifestyle choice and a daily necessity for millions.</a:t>
              </a:r>
            </a:p>
            <a:p>
              <a:pPr algn="ctr">
                <a:lnSpc>
                  <a:spcPts val="2570"/>
                </a:lnSpc>
              </a:pPr>
              <a:endParaRPr lang="en-US" sz="2025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endParaRP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971779" y="5644096"/>
            <a:ext cx="5804087" cy="3971158"/>
            <a:chOff x="0" y="0"/>
            <a:chExt cx="9076728" cy="6210300"/>
          </a:xfrm>
        </p:grpSpPr>
        <p:sp>
          <p:nvSpPr>
            <p:cNvPr id="87" name="Freeform 87" descr="preencoded.png"/>
            <p:cNvSpPr/>
            <p:nvPr/>
          </p:nvSpPr>
          <p:spPr>
            <a:xfrm>
              <a:off x="0" y="0"/>
              <a:ext cx="9076690" cy="6210300"/>
            </a:xfrm>
            <a:custGeom>
              <a:avLst/>
              <a:gdLst/>
              <a:ahLst/>
              <a:cxnLst/>
              <a:rect l="l" t="t" r="r" b="b"/>
              <a:pathLst>
                <a:path w="9076690" h="6210300">
                  <a:moveTo>
                    <a:pt x="0" y="0"/>
                  </a:moveTo>
                  <a:lnTo>
                    <a:pt x="9076690" y="0"/>
                  </a:lnTo>
                  <a:lnTo>
                    <a:pt x="9076690" y="6210300"/>
                  </a:lnTo>
                  <a:lnTo>
                    <a:pt x="0" y="6210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/>
              <a:stretch>
                <a:fillRect l="-55" r="-55"/>
              </a:stretch>
            </a:blipFill>
          </p:spPr>
        </p:sp>
      </p:grpSp>
      <p:sp>
        <p:nvSpPr>
          <p:cNvPr id="88" name="TextBox 88"/>
          <p:cNvSpPr txBox="1"/>
          <p:nvPr/>
        </p:nvSpPr>
        <p:spPr>
          <a:xfrm>
            <a:off x="1293171" y="806053"/>
            <a:ext cx="467468" cy="19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7"/>
              </a:lnSpc>
            </a:pPr>
            <a:r>
              <a:rPr lang="en-US" sz="11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COFFEE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969464" y="1087784"/>
            <a:ext cx="6636228" cy="105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9"/>
              </a:lnSpc>
              <a:spcBef>
                <a:spcPct val="0"/>
              </a:spcBef>
            </a:pPr>
            <a:r>
              <a:rPr lang="en-US" sz="3412" b="1" u="none" strike="noStrike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Coffee as a Beverage &amp; Product Portfolio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32172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74781" y="0"/>
            <a:ext cx="12827494" cy="10201275"/>
            <a:chOff x="0" y="0"/>
            <a:chExt cx="7390896" cy="5877732"/>
          </a:xfrm>
        </p:grpSpPr>
        <p:sp>
          <p:nvSpPr>
            <p:cNvPr id="5" name="Freeform 5"/>
            <p:cNvSpPr/>
            <p:nvPr/>
          </p:nvSpPr>
          <p:spPr>
            <a:xfrm>
              <a:off x="6053" y="0"/>
              <a:ext cx="7384843" cy="5877911"/>
            </a:xfrm>
            <a:custGeom>
              <a:avLst/>
              <a:gdLst/>
              <a:ahLst/>
              <a:cxnLst/>
              <a:rect l="l" t="t" r="r" b="b"/>
              <a:pathLst>
                <a:path w="7384843" h="5877911">
                  <a:moveTo>
                    <a:pt x="7384843" y="5861500"/>
                  </a:moveTo>
                  <a:cubicBezTo>
                    <a:pt x="7072197" y="5889289"/>
                    <a:pt x="6796150" y="5876256"/>
                    <a:pt x="6480688" y="5862730"/>
                  </a:cubicBezTo>
                  <a:cubicBezTo>
                    <a:pt x="4738316" y="5885860"/>
                    <a:pt x="2520454" y="5868632"/>
                    <a:pt x="674508" y="5866296"/>
                  </a:cubicBezTo>
                  <a:cubicBezTo>
                    <a:pt x="602940" y="5887511"/>
                    <a:pt x="630797" y="5818338"/>
                    <a:pt x="607830" y="5791286"/>
                  </a:cubicBezTo>
                  <a:cubicBezTo>
                    <a:pt x="545152" y="5743697"/>
                    <a:pt x="491810" y="5699060"/>
                    <a:pt x="464990" y="5638806"/>
                  </a:cubicBezTo>
                  <a:cubicBezTo>
                    <a:pt x="515962" y="5352045"/>
                    <a:pt x="590197" y="5451403"/>
                    <a:pt x="502478" y="5262893"/>
                  </a:cubicBezTo>
                  <a:cubicBezTo>
                    <a:pt x="561748" y="5174848"/>
                    <a:pt x="518481" y="5057784"/>
                    <a:pt x="455359" y="5015359"/>
                  </a:cubicBezTo>
                  <a:cubicBezTo>
                    <a:pt x="394756" y="4859068"/>
                    <a:pt x="442172" y="4960393"/>
                    <a:pt x="373271" y="4874807"/>
                  </a:cubicBezTo>
                  <a:cubicBezTo>
                    <a:pt x="282441" y="4848861"/>
                    <a:pt x="385421" y="4814553"/>
                    <a:pt x="343784" y="4795248"/>
                  </a:cubicBezTo>
                  <a:cubicBezTo>
                    <a:pt x="254288" y="4653712"/>
                    <a:pt x="187017" y="4595179"/>
                    <a:pt x="91889" y="4499141"/>
                  </a:cubicBezTo>
                  <a:cubicBezTo>
                    <a:pt x="30990" y="4467908"/>
                    <a:pt x="99298" y="4427943"/>
                    <a:pt x="69515" y="4406301"/>
                  </a:cubicBezTo>
                  <a:cubicBezTo>
                    <a:pt x="-87587" y="4316535"/>
                    <a:pt x="75146" y="4338300"/>
                    <a:pt x="44178" y="4275217"/>
                  </a:cubicBezTo>
                  <a:cubicBezTo>
                    <a:pt x="-12530" y="4183483"/>
                    <a:pt x="66255" y="4097283"/>
                    <a:pt x="110263" y="4040595"/>
                  </a:cubicBezTo>
                  <a:cubicBezTo>
                    <a:pt x="234432" y="3926235"/>
                    <a:pt x="339784" y="3739201"/>
                    <a:pt x="311186" y="3704155"/>
                  </a:cubicBezTo>
                  <a:cubicBezTo>
                    <a:pt x="314742" y="3640704"/>
                    <a:pt x="417130" y="3604797"/>
                    <a:pt x="384680" y="3538887"/>
                  </a:cubicBezTo>
                  <a:cubicBezTo>
                    <a:pt x="413130" y="3495848"/>
                    <a:pt x="470325" y="3423789"/>
                    <a:pt x="533298" y="3376078"/>
                  </a:cubicBezTo>
                  <a:cubicBezTo>
                    <a:pt x="541596" y="3199988"/>
                    <a:pt x="582344" y="3134815"/>
                    <a:pt x="609163" y="3043573"/>
                  </a:cubicBezTo>
                  <a:cubicBezTo>
                    <a:pt x="667099" y="2962291"/>
                    <a:pt x="685769" y="2881748"/>
                    <a:pt x="742816" y="2813501"/>
                  </a:cubicBezTo>
                  <a:cubicBezTo>
                    <a:pt x="685324" y="2739720"/>
                    <a:pt x="763264" y="2728899"/>
                    <a:pt x="737482" y="2697419"/>
                  </a:cubicBezTo>
                  <a:cubicBezTo>
                    <a:pt x="850686" y="2573099"/>
                    <a:pt x="816013" y="2346223"/>
                    <a:pt x="790972" y="2211943"/>
                  </a:cubicBezTo>
                  <a:cubicBezTo>
                    <a:pt x="752892" y="2117258"/>
                    <a:pt x="722368" y="2069423"/>
                    <a:pt x="638650" y="2028844"/>
                  </a:cubicBezTo>
                  <a:cubicBezTo>
                    <a:pt x="656875" y="1977197"/>
                    <a:pt x="595531" y="1932560"/>
                    <a:pt x="576713" y="1938585"/>
                  </a:cubicBezTo>
                  <a:cubicBezTo>
                    <a:pt x="587678" y="1836891"/>
                    <a:pt x="529742" y="1808486"/>
                    <a:pt x="515666" y="1768521"/>
                  </a:cubicBezTo>
                  <a:cubicBezTo>
                    <a:pt x="446321" y="1716998"/>
                    <a:pt x="606644" y="1709497"/>
                    <a:pt x="519666" y="1642602"/>
                  </a:cubicBezTo>
                  <a:cubicBezTo>
                    <a:pt x="544560" y="1544105"/>
                    <a:pt x="547671" y="1493566"/>
                    <a:pt x="523963" y="1450158"/>
                  </a:cubicBezTo>
                  <a:cubicBezTo>
                    <a:pt x="505886" y="1414128"/>
                    <a:pt x="598791" y="1341455"/>
                    <a:pt x="565600" y="1347480"/>
                  </a:cubicBezTo>
                  <a:cubicBezTo>
                    <a:pt x="567082" y="1292882"/>
                    <a:pt x="523815" y="1269764"/>
                    <a:pt x="499515" y="1253410"/>
                  </a:cubicBezTo>
                  <a:cubicBezTo>
                    <a:pt x="510628" y="1230907"/>
                    <a:pt x="580418" y="1188975"/>
                    <a:pt x="588271" y="1176309"/>
                  </a:cubicBezTo>
                  <a:cubicBezTo>
                    <a:pt x="596717" y="1120359"/>
                    <a:pt x="510628" y="1107939"/>
                    <a:pt x="574787" y="1050513"/>
                  </a:cubicBezTo>
                  <a:cubicBezTo>
                    <a:pt x="530335" y="982512"/>
                    <a:pt x="495218" y="973412"/>
                    <a:pt x="510183" y="923979"/>
                  </a:cubicBezTo>
                  <a:cubicBezTo>
                    <a:pt x="384977" y="536139"/>
                    <a:pt x="509442" y="660951"/>
                    <a:pt x="558488" y="452767"/>
                  </a:cubicBezTo>
                  <a:cubicBezTo>
                    <a:pt x="624721" y="297459"/>
                    <a:pt x="538040" y="331152"/>
                    <a:pt x="519963" y="224170"/>
                  </a:cubicBezTo>
                  <a:cubicBezTo>
                    <a:pt x="545004" y="17461"/>
                    <a:pt x="431948" y="49679"/>
                    <a:pt x="582196" y="0"/>
                  </a:cubicBezTo>
                  <a:cubicBezTo>
                    <a:pt x="2693373" y="17953"/>
                    <a:pt x="4919828" y="12420"/>
                    <a:pt x="6934099" y="2459"/>
                  </a:cubicBezTo>
                  <a:cubicBezTo>
                    <a:pt x="7124058" y="30127"/>
                    <a:pt x="7361135" y="-15367"/>
                    <a:pt x="7374619" y="20413"/>
                  </a:cubicBezTo>
                  <a:cubicBezTo>
                    <a:pt x="7382621" y="193305"/>
                    <a:pt x="7374027" y="385012"/>
                    <a:pt x="7373879" y="591352"/>
                  </a:cubicBezTo>
                  <a:cubicBezTo>
                    <a:pt x="7372397" y="1590710"/>
                    <a:pt x="7384970" y="2657823"/>
                    <a:pt x="7374916" y="3618693"/>
                  </a:cubicBezTo>
                  <a:cubicBezTo>
                    <a:pt x="7387891" y="4424007"/>
                    <a:pt x="7362765" y="5098485"/>
                    <a:pt x="7384843" y="5861500"/>
                  </a:cubicBezTo>
                  <a:close/>
                </a:path>
              </a:pathLst>
            </a:custGeom>
            <a:blipFill>
              <a:blip r:embed="rId3">
                <a:alphaModFix amt="34000"/>
              </a:blip>
              <a:stretch>
                <a:fillRect l="-81" t="-44421" r="-61" b="-4442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987233" y="2248795"/>
            <a:ext cx="775097" cy="478927"/>
            <a:chOff x="0" y="0"/>
            <a:chExt cx="1033462" cy="638569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" r="-14" b="-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188501" y="2248795"/>
            <a:ext cx="775097" cy="478927"/>
            <a:chOff x="0" y="0"/>
            <a:chExt cx="1033462" cy="63856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" r="-14" b="-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389769" y="2248795"/>
            <a:ext cx="775097" cy="478927"/>
            <a:chOff x="0" y="0"/>
            <a:chExt cx="1033462" cy="638569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" r="-14" b="-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85965" y="2995765"/>
            <a:ext cx="775097" cy="478927"/>
            <a:chOff x="0" y="0"/>
            <a:chExt cx="1033462" cy="638569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" r="-14" b="-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4987233" y="2995765"/>
            <a:ext cx="775097" cy="478927"/>
            <a:chOff x="0" y="0"/>
            <a:chExt cx="1033462" cy="638569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9" r="-14" b="-1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9188501" y="2995765"/>
            <a:ext cx="775097" cy="478927"/>
            <a:chOff x="0" y="0"/>
            <a:chExt cx="1033462" cy="638569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9" r="-14" b="-1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3389769" y="2995765"/>
            <a:ext cx="775097" cy="478927"/>
            <a:chOff x="0" y="0"/>
            <a:chExt cx="1033462" cy="638569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9" r="-14" b="-1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785965" y="3742734"/>
            <a:ext cx="775097" cy="478927"/>
            <a:chOff x="0" y="0"/>
            <a:chExt cx="1033462" cy="638569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9" r="-14" b="-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987233" y="3742734"/>
            <a:ext cx="775097" cy="478927"/>
            <a:chOff x="0" y="0"/>
            <a:chExt cx="1033462" cy="638569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9" r="-14" b="-1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3389769" y="3742734"/>
            <a:ext cx="775097" cy="478927"/>
            <a:chOff x="0" y="0"/>
            <a:chExt cx="1033462" cy="638569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9" r="-14" b="-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785965" y="4489694"/>
            <a:ext cx="775097" cy="478927"/>
            <a:chOff x="0" y="0"/>
            <a:chExt cx="1033462" cy="638569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9" r="-14" b="-1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4987233" y="4489694"/>
            <a:ext cx="775097" cy="478927"/>
            <a:chOff x="0" y="0"/>
            <a:chExt cx="1033462" cy="638569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9" r="-14" b="-1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9188501" y="4489694"/>
            <a:ext cx="775097" cy="478927"/>
            <a:chOff x="0" y="0"/>
            <a:chExt cx="1033462" cy="638569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9" r="-14" b="-1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3389769" y="4489694"/>
            <a:ext cx="775097" cy="478927"/>
            <a:chOff x="0" y="0"/>
            <a:chExt cx="1033462" cy="638569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9" r="-14" b="-1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785965" y="5236664"/>
            <a:ext cx="775097" cy="478927"/>
            <a:chOff x="0" y="0"/>
            <a:chExt cx="1033462" cy="638569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19" r="-14" b="-1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4987233" y="5236664"/>
            <a:ext cx="775097" cy="478927"/>
            <a:chOff x="0" y="0"/>
            <a:chExt cx="1033462" cy="638569"/>
          </a:xfrm>
        </p:grpSpPr>
        <p:sp>
          <p:nvSpPr>
            <p:cNvPr id="40" name="Freeform 40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19" r="-14" b="-1"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9188501" y="5236664"/>
            <a:ext cx="775097" cy="478927"/>
            <a:chOff x="0" y="0"/>
            <a:chExt cx="1033462" cy="638569"/>
          </a:xfrm>
        </p:grpSpPr>
        <p:sp>
          <p:nvSpPr>
            <p:cNvPr id="42" name="Freeform 42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19" r="-14" b="-1"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13389769" y="5236664"/>
            <a:ext cx="775097" cy="478927"/>
            <a:chOff x="0" y="0"/>
            <a:chExt cx="1033462" cy="638569"/>
          </a:xfrm>
        </p:grpSpPr>
        <p:sp>
          <p:nvSpPr>
            <p:cNvPr id="44" name="Freeform 44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19" r="-14" b="-1"/>
              </a:stretch>
            </a:blipFill>
          </p:spPr>
        </p:sp>
      </p:grpSp>
      <p:grpSp>
        <p:nvGrpSpPr>
          <p:cNvPr id="45" name="Group 45"/>
          <p:cNvGrpSpPr/>
          <p:nvPr/>
        </p:nvGrpSpPr>
        <p:grpSpPr>
          <a:xfrm>
            <a:off x="785965" y="5983634"/>
            <a:ext cx="775097" cy="478927"/>
            <a:chOff x="0" y="0"/>
            <a:chExt cx="1033462" cy="638569"/>
          </a:xfrm>
        </p:grpSpPr>
        <p:sp>
          <p:nvSpPr>
            <p:cNvPr id="46" name="Freeform 46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19" r="-14" b="-1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4987233" y="5983634"/>
            <a:ext cx="775097" cy="478927"/>
            <a:chOff x="0" y="0"/>
            <a:chExt cx="1033462" cy="638569"/>
          </a:xfrm>
        </p:grpSpPr>
        <p:sp>
          <p:nvSpPr>
            <p:cNvPr id="48" name="Freeform 48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19" r="-14" b="-1"/>
              </a:stretch>
            </a:blipFill>
          </p:spPr>
        </p:sp>
      </p:grpSp>
      <p:grpSp>
        <p:nvGrpSpPr>
          <p:cNvPr id="49" name="Group 49"/>
          <p:cNvGrpSpPr/>
          <p:nvPr/>
        </p:nvGrpSpPr>
        <p:grpSpPr>
          <a:xfrm>
            <a:off x="9188501" y="5983634"/>
            <a:ext cx="775097" cy="478927"/>
            <a:chOff x="0" y="0"/>
            <a:chExt cx="1033462" cy="638569"/>
          </a:xfrm>
        </p:grpSpPr>
        <p:sp>
          <p:nvSpPr>
            <p:cNvPr id="50" name="Freeform 50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-19" r="-14" b="-1"/>
              </a:stretch>
            </a:blipFill>
          </p:spPr>
        </p:sp>
      </p:grpSp>
      <p:grpSp>
        <p:nvGrpSpPr>
          <p:cNvPr id="51" name="Group 51"/>
          <p:cNvGrpSpPr/>
          <p:nvPr/>
        </p:nvGrpSpPr>
        <p:grpSpPr>
          <a:xfrm>
            <a:off x="13389769" y="5983634"/>
            <a:ext cx="775097" cy="478927"/>
            <a:chOff x="0" y="0"/>
            <a:chExt cx="1033462" cy="638569"/>
          </a:xfrm>
        </p:grpSpPr>
        <p:sp>
          <p:nvSpPr>
            <p:cNvPr id="52" name="Freeform 52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19" r="-14" b="-1"/>
              </a:stretch>
            </a:blipFill>
          </p:spPr>
        </p:sp>
      </p:grpSp>
      <p:grpSp>
        <p:nvGrpSpPr>
          <p:cNvPr id="53" name="Group 53"/>
          <p:cNvGrpSpPr/>
          <p:nvPr/>
        </p:nvGrpSpPr>
        <p:grpSpPr>
          <a:xfrm>
            <a:off x="785965" y="6730603"/>
            <a:ext cx="775097" cy="478927"/>
            <a:chOff x="0" y="0"/>
            <a:chExt cx="1033462" cy="638569"/>
          </a:xfrm>
        </p:grpSpPr>
        <p:sp>
          <p:nvSpPr>
            <p:cNvPr id="54" name="Freeform 54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-19" r="-14" b="-1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4987233" y="6730603"/>
            <a:ext cx="775097" cy="478927"/>
            <a:chOff x="0" y="0"/>
            <a:chExt cx="1033462" cy="638569"/>
          </a:xfrm>
        </p:grpSpPr>
        <p:sp>
          <p:nvSpPr>
            <p:cNvPr id="56" name="Freeform 56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-19" r="-14" b="-1"/>
              </a:stretch>
            </a:blipFill>
          </p:spPr>
        </p:sp>
      </p:grpSp>
      <p:grpSp>
        <p:nvGrpSpPr>
          <p:cNvPr id="57" name="Group 57"/>
          <p:cNvGrpSpPr/>
          <p:nvPr/>
        </p:nvGrpSpPr>
        <p:grpSpPr>
          <a:xfrm>
            <a:off x="9188501" y="6730603"/>
            <a:ext cx="775097" cy="478927"/>
            <a:chOff x="0" y="0"/>
            <a:chExt cx="1033462" cy="638569"/>
          </a:xfrm>
        </p:grpSpPr>
        <p:sp>
          <p:nvSpPr>
            <p:cNvPr id="58" name="Freeform 58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 l="-19" r="-14" b="-1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>
            <a:off x="13389769" y="6730603"/>
            <a:ext cx="775097" cy="478927"/>
            <a:chOff x="0" y="0"/>
            <a:chExt cx="1033462" cy="638569"/>
          </a:xfrm>
        </p:grpSpPr>
        <p:sp>
          <p:nvSpPr>
            <p:cNvPr id="60" name="Freeform 60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l="-19" r="-14" b="-1"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785965" y="7477573"/>
            <a:ext cx="775097" cy="478927"/>
            <a:chOff x="0" y="0"/>
            <a:chExt cx="1033462" cy="638569"/>
          </a:xfrm>
        </p:grpSpPr>
        <p:sp>
          <p:nvSpPr>
            <p:cNvPr id="62" name="Freeform 62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l="-19" r="-14" b="-1"/>
              </a:stretch>
            </a:blipFill>
          </p:spPr>
        </p:sp>
      </p:grpSp>
      <p:grpSp>
        <p:nvGrpSpPr>
          <p:cNvPr id="63" name="Group 63"/>
          <p:cNvGrpSpPr/>
          <p:nvPr/>
        </p:nvGrpSpPr>
        <p:grpSpPr>
          <a:xfrm>
            <a:off x="4987233" y="7477573"/>
            <a:ext cx="775097" cy="478927"/>
            <a:chOff x="0" y="0"/>
            <a:chExt cx="1033462" cy="638569"/>
          </a:xfrm>
        </p:grpSpPr>
        <p:sp>
          <p:nvSpPr>
            <p:cNvPr id="64" name="Freeform 64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/>
              <a:stretch>
                <a:fillRect l="-19" r="-14" b="-1"/>
              </a:stretch>
            </a:blipFill>
          </p:spPr>
        </p:sp>
      </p:grpSp>
      <p:sp>
        <p:nvSpPr>
          <p:cNvPr id="65" name="TextBox 65"/>
          <p:cNvSpPr txBox="1"/>
          <p:nvPr/>
        </p:nvSpPr>
        <p:spPr>
          <a:xfrm>
            <a:off x="5851322" y="7734891"/>
            <a:ext cx="3485852" cy="16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Small yet intense latte highlighting espresso quality.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9188501" y="7477573"/>
            <a:ext cx="775097" cy="478927"/>
            <a:chOff x="0" y="0"/>
            <a:chExt cx="1033462" cy="638569"/>
          </a:xfrm>
        </p:grpSpPr>
        <p:sp>
          <p:nvSpPr>
            <p:cNvPr id="67" name="Freeform 67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/>
              <a:stretch>
                <a:fillRect l="-19" r="-14" b="-1"/>
              </a:stretch>
            </a:blipFill>
          </p:spPr>
        </p:sp>
      </p:grpSp>
      <p:grpSp>
        <p:nvGrpSpPr>
          <p:cNvPr id="68" name="Group 68"/>
          <p:cNvGrpSpPr/>
          <p:nvPr/>
        </p:nvGrpSpPr>
        <p:grpSpPr>
          <a:xfrm>
            <a:off x="13389769" y="7477573"/>
            <a:ext cx="775097" cy="478927"/>
            <a:chOff x="0" y="0"/>
            <a:chExt cx="1033462" cy="638569"/>
          </a:xfrm>
        </p:grpSpPr>
        <p:sp>
          <p:nvSpPr>
            <p:cNvPr id="69" name="Freeform 69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/>
              <a:stretch>
                <a:fillRect l="-19" r="-14" b="-1"/>
              </a:stretch>
            </a:blipFill>
          </p:spPr>
        </p:sp>
      </p:grpSp>
      <p:grpSp>
        <p:nvGrpSpPr>
          <p:cNvPr id="70" name="Group 70"/>
          <p:cNvGrpSpPr/>
          <p:nvPr/>
        </p:nvGrpSpPr>
        <p:grpSpPr>
          <a:xfrm>
            <a:off x="785965" y="8224542"/>
            <a:ext cx="775097" cy="478927"/>
            <a:chOff x="0" y="0"/>
            <a:chExt cx="1033462" cy="638569"/>
          </a:xfrm>
        </p:grpSpPr>
        <p:sp>
          <p:nvSpPr>
            <p:cNvPr id="71" name="Freeform 71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/>
              <a:stretch>
                <a:fillRect l="-19" r="-14" b="-1"/>
              </a:stretch>
            </a:blipFill>
          </p:spPr>
        </p:sp>
      </p:grpSp>
      <p:sp>
        <p:nvSpPr>
          <p:cNvPr id="72" name="TextBox 72"/>
          <p:cNvSpPr txBox="1"/>
          <p:nvPr/>
        </p:nvSpPr>
        <p:spPr>
          <a:xfrm>
            <a:off x="1650054" y="8481860"/>
            <a:ext cx="3562648" cy="16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Milk-based coffee with rich, comforting flavor notes.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4987233" y="8224542"/>
            <a:ext cx="775097" cy="478927"/>
            <a:chOff x="0" y="0"/>
            <a:chExt cx="1033462" cy="638569"/>
          </a:xfrm>
        </p:grpSpPr>
        <p:sp>
          <p:nvSpPr>
            <p:cNvPr id="74" name="Freeform 74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/>
              <a:stretch>
                <a:fillRect l="-19" r="-14" b="-1"/>
              </a:stretch>
            </a:blipFill>
          </p:spPr>
        </p:sp>
      </p:grpSp>
      <p:grpSp>
        <p:nvGrpSpPr>
          <p:cNvPr id="75" name="Group 75"/>
          <p:cNvGrpSpPr/>
          <p:nvPr/>
        </p:nvGrpSpPr>
        <p:grpSpPr>
          <a:xfrm>
            <a:off x="14164866" y="9258300"/>
            <a:ext cx="3732457" cy="779707"/>
            <a:chOff x="0" y="0"/>
            <a:chExt cx="4976609" cy="1039609"/>
          </a:xfrm>
        </p:grpSpPr>
        <p:sp>
          <p:nvSpPr>
            <p:cNvPr id="76" name="Freeform 76" descr="preencoded.png">
              <a:hlinkClick r:id="rId36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7"/>
              <a:stretch>
                <a:fillRect t="-312" b="-310"/>
              </a:stretch>
            </a:blipFill>
          </p:spPr>
        </p:sp>
      </p:grpSp>
      <p:grpSp>
        <p:nvGrpSpPr>
          <p:cNvPr id="77" name="Group 77"/>
          <p:cNvGrpSpPr/>
          <p:nvPr/>
        </p:nvGrpSpPr>
        <p:grpSpPr>
          <a:xfrm>
            <a:off x="785965" y="2248795"/>
            <a:ext cx="775097" cy="478927"/>
            <a:chOff x="0" y="0"/>
            <a:chExt cx="1033462" cy="638569"/>
          </a:xfrm>
        </p:grpSpPr>
        <p:sp>
          <p:nvSpPr>
            <p:cNvPr id="78" name="Freeform 78" descr="preencoded.png"/>
            <p:cNvSpPr/>
            <p:nvPr/>
          </p:nvSpPr>
          <p:spPr>
            <a:xfrm>
              <a:off x="0" y="0"/>
              <a:ext cx="1033526" cy="638556"/>
            </a:xfrm>
            <a:custGeom>
              <a:avLst/>
              <a:gdLst/>
              <a:ahLst/>
              <a:cxnLst/>
              <a:rect l="l" t="t" r="r" b="b"/>
              <a:pathLst>
                <a:path w="1033526" h="638556">
                  <a:moveTo>
                    <a:pt x="0" y="0"/>
                  </a:moveTo>
                  <a:lnTo>
                    <a:pt x="1033526" y="0"/>
                  </a:lnTo>
                  <a:lnTo>
                    <a:pt x="1033526" y="638556"/>
                  </a:lnTo>
                  <a:lnTo>
                    <a:pt x="0" y="638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/>
              <a:stretch>
                <a:fillRect l="-19" r="-14" b="-1"/>
              </a:stretch>
            </a:blipFill>
          </p:spPr>
        </p:sp>
      </p:grpSp>
      <p:grpSp>
        <p:nvGrpSpPr>
          <p:cNvPr id="79" name="Group 79"/>
          <p:cNvGrpSpPr/>
          <p:nvPr/>
        </p:nvGrpSpPr>
        <p:grpSpPr>
          <a:xfrm>
            <a:off x="9188501" y="3660567"/>
            <a:ext cx="643261" cy="643261"/>
            <a:chOff x="0" y="0"/>
            <a:chExt cx="1001712" cy="1001712"/>
          </a:xfrm>
        </p:grpSpPr>
        <p:sp>
          <p:nvSpPr>
            <p:cNvPr id="80" name="Freeform 80" descr="preencoded.png"/>
            <p:cNvSpPr/>
            <p:nvPr/>
          </p:nvSpPr>
          <p:spPr>
            <a:xfrm>
              <a:off x="0" y="0"/>
              <a:ext cx="1001776" cy="1001776"/>
            </a:xfrm>
            <a:custGeom>
              <a:avLst/>
              <a:gdLst/>
              <a:ahLst/>
              <a:cxnLst/>
              <a:rect l="l" t="t" r="r" b="b"/>
              <a:pathLst>
                <a:path w="1001776" h="1001776">
                  <a:moveTo>
                    <a:pt x="0" y="0"/>
                  </a:moveTo>
                  <a:lnTo>
                    <a:pt x="1001776" y="0"/>
                  </a:lnTo>
                  <a:lnTo>
                    <a:pt x="1001776" y="1001776"/>
                  </a:lnTo>
                  <a:lnTo>
                    <a:pt x="0" y="1001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9"/>
              <a:stretch>
                <a:fillRect r="6" b="6"/>
              </a:stretch>
            </a:blipFill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8B15369-EBA7-EF88-2E7F-759122A42560}"/>
              </a:ext>
            </a:extLst>
          </p:cNvPr>
          <p:cNvGrpSpPr/>
          <p:nvPr/>
        </p:nvGrpSpPr>
        <p:grpSpPr>
          <a:xfrm>
            <a:off x="762000" y="1083316"/>
            <a:ext cx="1583827" cy="226514"/>
            <a:chOff x="785965" y="1457773"/>
            <a:chExt cx="1583827" cy="226514"/>
          </a:xfrm>
        </p:grpSpPr>
        <p:grpSp>
          <p:nvGrpSpPr>
            <p:cNvPr id="6" name="Group 6"/>
            <p:cNvGrpSpPr/>
            <p:nvPr/>
          </p:nvGrpSpPr>
          <p:grpSpPr>
            <a:xfrm>
              <a:off x="785965" y="1457773"/>
              <a:ext cx="1583827" cy="226514"/>
              <a:chOff x="0" y="0"/>
              <a:chExt cx="2111769" cy="30201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11756" cy="302006"/>
              </a:xfrm>
              <a:custGeom>
                <a:avLst/>
                <a:gdLst/>
                <a:ahLst/>
                <a:cxnLst/>
                <a:rect l="l" t="t" r="r" b="b"/>
                <a:pathLst>
                  <a:path w="2111756" h="302006">
                    <a:moveTo>
                      <a:pt x="0" y="23368"/>
                    </a:moveTo>
                    <a:cubicBezTo>
                      <a:pt x="0" y="10414"/>
                      <a:pt x="10414" y="0"/>
                      <a:pt x="23368" y="0"/>
                    </a:cubicBezTo>
                    <a:lnTo>
                      <a:pt x="2088388" y="0"/>
                    </a:lnTo>
                    <a:cubicBezTo>
                      <a:pt x="2101342" y="0"/>
                      <a:pt x="2111756" y="10414"/>
                      <a:pt x="2111756" y="23368"/>
                    </a:cubicBezTo>
                    <a:lnTo>
                      <a:pt x="2111756" y="278638"/>
                    </a:lnTo>
                    <a:cubicBezTo>
                      <a:pt x="2111756" y="291592"/>
                      <a:pt x="2101342" y="302006"/>
                      <a:pt x="2088388" y="302006"/>
                    </a:cubicBezTo>
                    <a:lnTo>
                      <a:pt x="23368" y="302006"/>
                    </a:lnTo>
                    <a:cubicBezTo>
                      <a:pt x="10414" y="302006"/>
                      <a:pt x="0" y="291592"/>
                      <a:pt x="0" y="278638"/>
                    </a:cubicBezTo>
                    <a:close/>
                  </a:path>
                </a:pathLst>
              </a:custGeom>
              <a:solidFill>
                <a:srgbClr val="E2ECDF"/>
              </a:solidFill>
            </p:spPr>
          </p:sp>
        </p:grpSp>
        <p:sp>
          <p:nvSpPr>
            <p:cNvPr id="8" name="Freeform 8" descr="preencoded.png"/>
            <p:cNvSpPr/>
            <p:nvPr/>
          </p:nvSpPr>
          <p:spPr>
            <a:xfrm>
              <a:off x="873471" y="1512684"/>
              <a:ext cx="116681" cy="116681"/>
            </a:xfrm>
            <a:custGeom>
              <a:avLst/>
              <a:gdLst/>
              <a:ahLst/>
              <a:cxnLst/>
              <a:rect l="l" t="t" r="r" b="b"/>
              <a:pathLst>
                <a:path w="116681" h="116681">
                  <a:moveTo>
                    <a:pt x="0" y="0"/>
                  </a:moveTo>
                  <a:lnTo>
                    <a:pt x="116681" y="0"/>
                  </a:lnTo>
                  <a:lnTo>
                    <a:pt x="116681" y="116682"/>
                  </a:lnTo>
                  <a:lnTo>
                    <a:pt x="0" y="116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 t="-3844" b="-3844"/>
              </a:stretch>
            </a:blipFill>
          </p:spPr>
        </p:sp>
        <p:sp>
          <p:nvSpPr>
            <p:cNvPr id="81" name="TextBox 81"/>
            <p:cNvSpPr txBox="1"/>
            <p:nvPr/>
          </p:nvSpPr>
          <p:spPr>
            <a:xfrm>
              <a:off x="1048493" y="1501531"/>
              <a:ext cx="1233783" cy="13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62"/>
                </a:lnSpc>
              </a:pPr>
              <a:r>
                <a:rPr lang="en-US" sz="875" dirty="0">
                  <a:solidFill>
                    <a:srgbClr val="3A3630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PRODUCTS DESCRIPTION</a:t>
              </a:r>
            </a:p>
          </p:txBody>
        </p:sp>
      </p:grpSp>
      <p:sp>
        <p:nvSpPr>
          <p:cNvPr id="82" name="TextBox 82"/>
          <p:cNvSpPr txBox="1"/>
          <p:nvPr/>
        </p:nvSpPr>
        <p:spPr>
          <a:xfrm>
            <a:off x="744566" y="1271740"/>
            <a:ext cx="676622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Comprehensive Coffee Product Showcase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650054" y="2229745"/>
            <a:ext cx="833438" cy="21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Espresso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650054" y="2506113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A bold, concentrated shot delivering pure coffee intensity and energy.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851322" y="2229745"/>
            <a:ext cx="1074638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Americano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5851322" y="2506113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 dirty="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Espresso diluted with hot water, offering smooth strength with less bitterness.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052598" y="2229745"/>
            <a:ext cx="1296391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Cappuccino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052599" y="2506113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Equal parts espresso, steamed milk, and foam for a rich, airy texture.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4253867" y="2229745"/>
            <a:ext cx="481608" cy="21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Latte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4253867" y="2506113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Milk-forward coffee with a smooth, creamy mouthfeel and balanced flavor.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650054" y="2976715"/>
            <a:ext cx="1463377" cy="21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Hazelnut Mocha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650054" y="3253083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Chocolatey espresso blended with hazelnut for indulgent sweetness.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5851322" y="2976715"/>
            <a:ext cx="1333699" cy="21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Flat White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851322" y="3253083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Velvety microfoam with strong coffee notes for a refined taste.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0052599" y="2976715"/>
            <a:ext cx="1296390" cy="21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Macchiato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0052599" y="3253083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Espresso "stained" with milk, highlighting boldness with subtle softness.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4253867" y="2976715"/>
            <a:ext cx="935335" cy="21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Cold Brew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4253867" y="3253083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Slow-steeped coffee with low acidity and naturally smooth flavor.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650054" y="3723684"/>
            <a:ext cx="1245546" cy="21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Iced Latte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650054" y="4000052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Chilled espresso and milk for a refreshing, balanced coffee experience.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5851322" y="3723684"/>
            <a:ext cx="2225878" cy="21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Hazelnut Affogato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5851322" y="4000052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Espresso poured over dessert-style elements for rich indulgence.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0052599" y="3723684"/>
            <a:ext cx="1529801" cy="21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Filter Coffee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0052599" y="4000052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Traditional brew emphasizing aroma, clarity, and consistent taste.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4253867" y="3723684"/>
            <a:ext cx="722511" cy="21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Cortado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4253867" y="4000052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Equal espresso and milk ratio, reducing acidity while preserving strength.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650054" y="4470644"/>
            <a:ext cx="1333690" cy="21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Irish Coffee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650054" y="4747022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Coffee infused with warmth and richness for a comforting experience.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5851322" y="4470644"/>
            <a:ext cx="1659467" cy="21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Turkish Coffee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5851322" y="4747022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 dirty="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Finely ground, unfiltered coffee with intense flavor and heritage.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0052599" y="4470644"/>
            <a:ext cx="1055984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Ristretto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0052599" y="4747022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Short-pulled espresso shot delivering concentrated sweetness.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4253867" y="4470644"/>
            <a:ext cx="1055984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Doppio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4253867" y="4747022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Double espresso shot for maximum strength and caffeine impact.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650054" y="5217614"/>
            <a:ext cx="1626546" cy="214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Nitro Cold Brew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650054" y="549399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Nitrogen-infused cold brew with creamy texture and smooth finish.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5851322" y="5217614"/>
            <a:ext cx="1435695" cy="214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Caramel Latte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5851322" y="549399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Sweet caramel notes blended with milk and espresso.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0052599" y="5217614"/>
            <a:ext cx="1342926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Vanilla Latte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0052599" y="549399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Mild vanilla infusion offering a smooth and aromatic profile.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4253867" y="5217614"/>
            <a:ext cx="1491258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Hazelnut Latte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4253867" y="549399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Nutty sweetness paired with creamy espresso balance.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650054" y="5964584"/>
            <a:ext cx="2159946" cy="214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Pumpkin Spice Latte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1650054" y="624096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Seasonal blend of spices delivering warmth and nostalgia.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5851322" y="5964584"/>
            <a:ext cx="1491258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Matcha Latte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5851322" y="624096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Antioxidant-rich green tea latte with calm, sustained energy.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0052599" y="5964584"/>
            <a:ext cx="1296390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Chai Latte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0052599" y="624096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Spiced tea-based latte combining warmth, aroma, and comfort.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4253867" y="5964584"/>
            <a:ext cx="1491258" cy="21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Hazelnut Frappe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4253867" y="624096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Cold blended coffee with nutty sweetness and dessert appeal.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650054" y="6711553"/>
            <a:ext cx="1435686" cy="21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Frappuccino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650054" y="698793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Ice-blended coffee beverage designed for indulgence and refreshment.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5851322" y="6711553"/>
            <a:ext cx="1659467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Iced Americano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5851322" y="6987931"/>
            <a:ext cx="3227784" cy="16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 dirty="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Crisp iced espresso drink with clean, bold flavor.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0052599" y="6711553"/>
            <a:ext cx="1055985" cy="21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Iced Mocha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0052599" y="698793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Chilled chocolate-espresso blend for sweet refreshment.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4253866" y="6711553"/>
            <a:ext cx="1976733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Vietnamese Coffee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4253867" y="698793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 dirty="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Strong brewed coffee balanced with creamy sweetness.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650054" y="7458523"/>
            <a:ext cx="1435686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Cafe Au Lait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1650054" y="773489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Equal coffee and milk creating a light, approachable taste.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5851322" y="7458523"/>
            <a:ext cx="1435686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Piccolo Latte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10052599" y="7458523"/>
            <a:ext cx="1529800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Irish Espresso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0052599" y="773489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Espresso variation delivering boldness with smooth depth.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14253866" y="7458523"/>
            <a:ext cx="1671933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Irish Americano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4253867" y="7734891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Espresso-based drink with extended body and smooth finish.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1650054" y="8205492"/>
            <a:ext cx="1333690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Irish Latte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5851322" y="8205492"/>
            <a:ext cx="854278" cy="210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Frappe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5851322" y="8481860"/>
            <a:ext cx="3248177" cy="3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"/>
              </a:lnSpc>
            </a:pPr>
            <a:r>
              <a:rPr lang="en-US" sz="1124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Foam-based iced coffee offering light texture and refreshment.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1270000" y="0"/>
                  </a:moveTo>
                  <a:lnTo>
                    <a:pt x="23114000" y="0"/>
                  </a:lnTo>
                  <a:cubicBezTo>
                    <a:pt x="23815402" y="0"/>
                    <a:pt x="24384000" y="568598"/>
                    <a:pt x="24384000" y="1270000"/>
                  </a:cubicBezTo>
                  <a:lnTo>
                    <a:pt x="24384000" y="12446000"/>
                  </a:lnTo>
                  <a:cubicBezTo>
                    <a:pt x="24384000" y="13147402"/>
                    <a:pt x="23815402" y="13716000"/>
                    <a:pt x="23114000" y="13716000"/>
                  </a:cubicBezTo>
                  <a:lnTo>
                    <a:pt x="1270000" y="13716000"/>
                  </a:lnTo>
                  <a:cubicBezTo>
                    <a:pt x="568598" y="13716000"/>
                    <a:pt x="0" y="13147402"/>
                    <a:pt x="0" y="12446000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0000"/>
          </a:blip>
          <a:srcRect t="32368" b="32368"/>
          <a:stretch>
            <a:fillRect/>
          </a:stretch>
        </p:blipFill>
        <p:spPr>
          <a:xfrm>
            <a:off x="-2248948" y="-1827897"/>
            <a:ext cx="22406095" cy="121148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0"/>
            <a:ext cx="18288000" cy="1734141"/>
            <a:chOff x="0" y="0"/>
            <a:chExt cx="24384000" cy="231218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2312162"/>
            </a:xfrm>
            <a:custGeom>
              <a:avLst/>
              <a:gdLst/>
              <a:ahLst/>
              <a:cxnLst/>
              <a:rect l="l" t="t" r="r" b="b"/>
              <a:pathLst>
                <a:path w="24384000" h="2312162">
                  <a:moveTo>
                    <a:pt x="0" y="0"/>
                  </a:moveTo>
                  <a:lnTo>
                    <a:pt x="24384000" y="0"/>
                  </a:lnTo>
                  <a:lnTo>
                    <a:pt x="24384000" y="2312162"/>
                  </a:lnTo>
                  <a:lnTo>
                    <a:pt x="0" y="2312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2" b="-9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50389" y="2396728"/>
            <a:ext cx="1320851" cy="212969"/>
            <a:chOff x="0" y="0"/>
            <a:chExt cx="1761134" cy="2839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1109" cy="283972"/>
            </a:xfrm>
            <a:custGeom>
              <a:avLst/>
              <a:gdLst/>
              <a:ahLst/>
              <a:cxnLst/>
              <a:rect l="l" t="t" r="r" b="b"/>
              <a:pathLst>
                <a:path w="1761109" h="283972">
                  <a:moveTo>
                    <a:pt x="0" y="22225"/>
                  </a:moveTo>
                  <a:cubicBezTo>
                    <a:pt x="0" y="9906"/>
                    <a:pt x="9906" y="0"/>
                    <a:pt x="22225" y="0"/>
                  </a:cubicBezTo>
                  <a:lnTo>
                    <a:pt x="1738884" y="0"/>
                  </a:lnTo>
                  <a:cubicBezTo>
                    <a:pt x="1751203" y="0"/>
                    <a:pt x="1761109" y="9906"/>
                    <a:pt x="1761109" y="22225"/>
                  </a:cubicBezTo>
                  <a:lnTo>
                    <a:pt x="1761109" y="261747"/>
                  </a:lnTo>
                  <a:cubicBezTo>
                    <a:pt x="1761109" y="274066"/>
                    <a:pt x="1751203" y="283972"/>
                    <a:pt x="1738884" y="283972"/>
                  </a:cubicBezTo>
                  <a:lnTo>
                    <a:pt x="22225" y="283972"/>
                  </a:lnTo>
                  <a:cubicBezTo>
                    <a:pt x="9906" y="283972"/>
                    <a:pt x="0" y="274066"/>
                    <a:pt x="0" y="261747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804120" y="2431161"/>
            <a:ext cx="144104" cy="144104"/>
          </a:xfrm>
          <a:custGeom>
            <a:avLst/>
            <a:gdLst/>
            <a:ahLst/>
            <a:cxnLst/>
            <a:rect l="l" t="t" r="r" b="b"/>
            <a:pathLst>
              <a:path w="144104" h="144104">
                <a:moveTo>
                  <a:pt x="0" y="0"/>
                </a:moveTo>
                <a:lnTo>
                  <a:pt x="144104" y="0"/>
                </a:lnTo>
                <a:lnTo>
                  <a:pt x="144104" y="144104"/>
                </a:lnTo>
                <a:lnTo>
                  <a:pt x="0" y="144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332" b="-833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424085" y="3872951"/>
            <a:ext cx="19050" cy="2754363"/>
            <a:chOff x="0" y="0"/>
            <a:chExt cx="25400" cy="36724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400" cy="3672459"/>
            </a:xfrm>
            <a:custGeom>
              <a:avLst/>
              <a:gdLst/>
              <a:ahLst/>
              <a:cxnLst/>
              <a:rect l="l" t="t" r="r" b="b"/>
              <a:pathLst>
                <a:path w="25400" h="367245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3659759"/>
                  </a:lnTo>
                  <a:cubicBezTo>
                    <a:pt x="25400" y="3666744"/>
                    <a:pt x="19685" y="3672459"/>
                    <a:pt x="12700" y="3672459"/>
                  </a:cubicBezTo>
                  <a:cubicBezTo>
                    <a:pt x="5715" y="3672459"/>
                    <a:pt x="0" y="3666744"/>
                    <a:pt x="0" y="3659759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27920" y="3872951"/>
            <a:ext cx="2686641" cy="832399"/>
            <a:chOff x="0" y="0"/>
            <a:chExt cx="3582187" cy="11098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82162" cy="1109853"/>
            </a:xfrm>
            <a:custGeom>
              <a:avLst/>
              <a:gdLst/>
              <a:ahLst/>
              <a:cxnLst/>
              <a:rect l="l" t="t" r="r" b="b"/>
              <a:pathLst>
                <a:path w="3582162" h="1109853">
                  <a:moveTo>
                    <a:pt x="0" y="27686"/>
                  </a:moveTo>
                  <a:cubicBezTo>
                    <a:pt x="0" y="12446"/>
                    <a:pt x="12446" y="0"/>
                    <a:pt x="27686" y="0"/>
                  </a:cubicBezTo>
                  <a:lnTo>
                    <a:pt x="3554476" y="0"/>
                  </a:lnTo>
                  <a:cubicBezTo>
                    <a:pt x="3569843" y="0"/>
                    <a:pt x="3582162" y="12446"/>
                    <a:pt x="3582162" y="27686"/>
                  </a:cubicBezTo>
                  <a:lnTo>
                    <a:pt x="3582162" y="1082167"/>
                  </a:lnTo>
                  <a:cubicBezTo>
                    <a:pt x="3582162" y="1097534"/>
                    <a:pt x="3569716" y="1109853"/>
                    <a:pt x="3554476" y="1109853"/>
                  </a:cubicBezTo>
                  <a:lnTo>
                    <a:pt x="27686" y="1109853"/>
                  </a:lnTo>
                  <a:cubicBezTo>
                    <a:pt x="12446" y="1109853"/>
                    <a:pt x="0" y="1097407"/>
                    <a:pt x="0" y="1082167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3452660" y="4833938"/>
            <a:ext cx="2686793" cy="832399"/>
            <a:chOff x="0" y="0"/>
            <a:chExt cx="3582391" cy="11098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82416" cy="1109853"/>
            </a:xfrm>
            <a:custGeom>
              <a:avLst/>
              <a:gdLst/>
              <a:ahLst/>
              <a:cxnLst/>
              <a:rect l="l" t="t" r="r" b="b"/>
              <a:pathLst>
                <a:path w="3582416" h="1109853">
                  <a:moveTo>
                    <a:pt x="0" y="0"/>
                  </a:moveTo>
                  <a:lnTo>
                    <a:pt x="3582416" y="0"/>
                  </a:lnTo>
                  <a:lnTo>
                    <a:pt x="3582416" y="1109853"/>
                  </a:lnTo>
                  <a:lnTo>
                    <a:pt x="0" y="1109853"/>
                  </a:ln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27920" y="5794924"/>
            <a:ext cx="2686641" cy="832399"/>
            <a:chOff x="0" y="0"/>
            <a:chExt cx="3582187" cy="11098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82162" cy="1109853"/>
            </a:xfrm>
            <a:custGeom>
              <a:avLst/>
              <a:gdLst/>
              <a:ahLst/>
              <a:cxnLst/>
              <a:rect l="l" t="t" r="r" b="b"/>
              <a:pathLst>
                <a:path w="3582162" h="1109853">
                  <a:moveTo>
                    <a:pt x="0" y="27686"/>
                  </a:moveTo>
                  <a:cubicBezTo>
                    <a:pt x="0" y="12446"/>
                    <a:pt x="12446" y="0"/>
                    <a:pt x="27686" y="0"/>
                  </a:cubicBezTo>
                  <a:lnTo>
                    <a:pt x="3554476" y="0"/>
                  </a:lnTo>
                  <a:cubicBezTo>
                    <a:pt x="3569843" y="0"/>
                    <a:pt x="3582162" y="12446"/>
                    <a:pt x="3582162" y="27686"/>
                  </a:cubicBezTo>
                  <a:lnTo>
                    <a:pt x="3582162" y="1082167"/>
                  </a:lnTo>
                  <a:cubicBezTo>
                    <a:pt x="3582162" y="1097534"/>
                    <a:pt x="3569716" y="1109853"/>
                    <a:pt x="3554476" y="1109853"/>
                  </a:cubicBezTo>
                  <a:lnTo>
                    <a:pt x="27686" y="1109853"/>
                  </a:lnTo>
                  <a:cubicBezTo>
                    <a:pt x="12446" y="1109853"/>
                    <a:pt x="0" y="1097407"/>
                    <a:pt x="0" y="1082167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144743" y="3872951"/>
            <a:ext cx="19050" cy="2754363"/>
            <a:chOff x="0" y="0"/>
            <a:chExt cx="25400" cy="36724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400" cy="3672459"/>
            </a:xfrm>
            <a:custGeom>
              <a:avLst/>
              <a:gdLst/>
              <a:ahLst/>
              <a:cxnLst/>
              <a:rect l="l" t="t" r="r" b="b"/>
              <a:pathLst>
                <a:path w="25400" h="367245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3659759"/>
                  </a:lnTo>
                  <a:cubicBezTo>
                    <a:pt x="25400" y="3666744"/>
                    <a:pt x="19685" y="3672459"/>
                    <a:pt x="12700" y="3672459"/>
                  </a:cubicBezTo>
                  <a:cubicBezTo>
                    <a:pt x="5715" y="3672459"/>
                    <a:pt x="0" y="3666744"/>
                    <a:pt x="0" y="3659759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449320" y="3872951"/>
            <a:ext cx="2685898" cy="832399"/>
            <a:chOff x="0" y="0"/>
            <a:chExt cx="3581197" cy="11098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81146" cy="1109853"/>
            </a:xfrm>
            <a:custGeom>
              <a:avLst/>
              <a:gdLst/>
              <a:ahLst/>
              <a:cxnLst/>
              <a:rect l="l" t="t" r="r" b="b"/>
              <a:pathLst>
                <a:path w="3581146" h="1109853">
                  <a:moveTo>
                    <a:pt x="0" y="27686"/>
                  </a:moveTo>
                  <a:cubicBezTo>
                    <a:pt x="0" y="12446"/>
                    <a:pt x="12446" y="0"/>
                    <a:pt x="27686" y="0"/>
                  </a:cubicBezTo>
                  <a:lnTo>
                    <a:pt x="3553460" y="0"/>
                  </a:lnTo>
                  <a:cubicBezTo>
                    <a:pt x="3568827" y="0"/>
                    <a:pt x="3581146" y="12446"/>
                    <a:pt x="3581146" y="27686"/>
                  </a:cubicBezTo>
                  <a:lnTo>
                    <a:pt x="3581146" y="1082167"/>
                  </a:lnTo>
                  <a:cubicBezTo>
                    <a:pt x="3581146" y="1097534"/>
                    <a:pt x="3568700" y="1109853"/>
                    <a:pt x="3553460" y="1109853"/>
                  </a:cubicBezTo>
                  <a:lnTo>
                    <a:pt x="27686" y="1109853"/>
                  </a:lnTo>
                  <a:cubicBezTo>
                    <a:pt x="12446" y="1109853"/>
                    <a:pt x="0" y="1097407"/>
                    <a:pt x="0" y="1082167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173318" y="4833938"/>
            <a:ext cx="2685898" cy="832399"/>
            <a:chOff x="0" y="0"/>
            <a:chExt cx="3581197" cy="110986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581146" cy="1109853"/>
            </a:xfrm>
            <a:custGeom>
              <a:avLst/>
              <a:gdLst/>
              <a:ahLst/>
              <a:cxnLst/>
              <a:rect l="l" t="t" r="r" b="b"/>
              <a:pathLst>
                <a:path w="3581146" h="1109853">
                  <a:moveTo>
                    <a:pt x="0" y="0"/>
                  </a:moveTo>
                  <a:lnTo>
                    <a:pt x="3581146" y="0"/>
                  </a:lnTo>
                  <a:lnTo>
                    <a:pt x="3581146" y="1109853"/>
                  </a:lnTo>
                  <a:lnTo>
                    <a:pt x="0" y="1109853"/>
                  </a:ln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6449320" y="5794924"/>
            <a:ext cx="2685898" cy="832399"/>
            <a:chOff x="0" y="0"/>
            <a:chExt cx="3581197" cy="110986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81146" cy="1109853"/>
            </a:xfrm>
            <a:custGeom>
              <a:avLst/>
              <a:gdLst/>
              <a:ahLst/>
              <a:cxnLst/>
              <a:rect l="l" t="t" r="r" b="b"/>
              <a:pathLst>
                <a:path w="3581146" h="1109853">
                  <a:moveTo>
                    <a:pt x="0" y="27686"/>
                  </a:moveTo>
                  <a:cubicBezTo>
                    <a:pt x="0" y="12446"/>
                    <a:pt x="12446" y="0"/>
                    <a:pt x="27686" y="0"/>
                  </a:cubicBezTo>
                  <a:lnTo>
                    <a:pt x="3553460" y="0"/>
                  </a:lnTo>
                  <a:cubicBezTo>
                    <a:pt x="3568827" y="0"/>
                    <a:pt x="3581146" y="12446"/>
                    <a:pt x="3581146" y="27686"/>
                  </a:cubicBezTo>
                  <a:lnTo>
                    <a:pt x="3581146" y="1082167"/>
                  </a:lnTo>
                  <a:cubicBezTo>
                    <a:pt x="3581146" y="1097534"/>
                    <a:pt x="3568700" y="1109853"/>
                    <a:pt x="3553460" y="1109853"/>
                  </a:cubicBezTo>
                  <a:lnTo>
                    <a:pt x="27686" y="1109853"/>
                  </a:lnTo>
                  <a:cubicBezTo>
                    <a:pt x="12446" y="1109853"/>
                    <a:pt x="0" y="1097407"/>
                    <a:pt x="0" y="1082167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188133" y="4404570"/>
            <a:ext cx="5371805" cy="1420711"/>
            <a:chOff x="0" y="0"/>
            <a:chExt cx="7162406" cy="189428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162546" cy="1894332"/>
            </a:xfrm>
            <a:custGeom>
              <a:avLst/>
              <a:gdLst/>
              <a:ahLst/>
              <a:cxnLst/>
              <a:rect l="l" t="t" r="r" b="b"/>
              <a:pathLst>
                <a:path w="7162546" h="1894332">
                  <a:moveTo>
                    <a:pt x="0" y="27813"/>
                  </a:moveTo>
                  <a:cubicBezTo>
                    <a:pt x="0" y="12446"/>
                    <a:pt x="12446" y="0"/>
                    <a:pt x="27813" y="0"/>
                  </a:cubicBezTo>
                  <a:lnTo>
                    <a:pt x="7134733" y="0"/>
                  </a:lnTo>
                  <a:cubicBezTo>
                    <a:pt x="7150100" y="0"/>
                    <a:pt x="7162546" y="12446"/>
                    <a:pt x="7162546" y="27813"/>
                  </a:cubicBezTo>
                  <a:lnTo>
                    <a:pt x="7162546" y="1866519"/>
                  </a:lnTo>
                  <a:cubicBezTo>
                    <a:pt x="7162546" y="1881886"/>
                    <a:pt x="7150100" y="1894332"/>
                    <a:pt x="7134733" y="1894332"/>
                  </a:cubicBezTo>
                  <a:lnTo>
                    <a:pt x="27813" y="1894332"/>
                  </a:lnTo>
                  <a:cubicBezTo>
                    <a:pt x="12446" y="1894332"/>
                    <a:pt x="0" y="1881886"/>
                    <a:pt x="0" y="1866519"/>
                  </a:cubicBezTo>
                  <a:close/>
                </a:path>
              </a:pathLst>
            </a:custGeom>
            <a:solidFill>
              <a:srgbClr val="995515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326836" y="4580334"/>
            <a:ext cx="173384" cy="138703"/>
            <a:chOff x="0" y="0"/>
            <a:chExt cx="231178" cy="184937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231140" cy="184912"/>
            </a:xfrm>
            <a:custGeom>
              <a:avLst/>
              <a:gdLst/>
              <a:ahLst/>
              <a:cxnLst/>
              <a:rect l="l" t="t" r="r" b="b"/>
              <a:pathLst>
                <a:path w="231140" h="184912">
                  <a:moveTo>
                    <a:pt x="0" y="0"/>
                  </a:moveTo>
                  <a:lnTo>
                    <a:pt x="231140" y="0"/>
                  </a:lnTo>
                  <a:lnTo>
                    <a:pt x="231140" y="184912"/>
                  </a:lnTo>
                  <a:lnTo>
                    <a:pt x="0" y="184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081" r="-16" b="-2101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737445" y="6997151"/>
            <a:ext cx="5574211" cy="901903"/>
            <a:chOff x="0" y="0"/>
            <a:chExt cx="7432281" cy="1202538"/>
          </a:xfrm>
        </p:grpSpPr>
        <p:sp>
          <p:nvSpPr>
            <p:cNvPr id="34" name="Freeform 34"/>
            <p:cNvSpPr/>
            <p:nvPr/>
          </p:nvSpPr>
          <p:spPr>
            <a:xfrm>
              <a:off x="12700" y="12700"/>
              <a:ext cx="7406894" cy="1177163"/>
            </a:xfrm>
            <a:custGeom>
              <a:avLst/>
              <a:gdLst/>
              <a:ahLst/>
              <a:cxnLst/>
              <a:rect l="l" t="t" r="r" b="b"/>
              <a:pathLst>
                <a:path w="7406894" h="1177163">
                  <a:moveTo>
                    <a:pt x="0" y="121920"/>
                  </a:moveTo>
                  <a:cubicBezTo>
                    <a:pt x="0" y="54610"/>
                    <a:pt x="55626" y="0"/>
                    <a:pt x="124079" y="0"/>
                  </a:cubicBezTo>
                  <a:lnTo>
                    <a:pt x="7282815" y="0"/>
                  </a:lnTo>
                  <a:cubicBezTo>
                    <a:pt x="7351395" y="0"/>
                    <a:pt x="7406894" y="54610"/>
                    <a:pt x="7406894" y="121920"/>
                  </a:cubicBezTo>
                  <a:lnTo>
                    <a:pt x="7406894" y="1055243"/>
                  </a:lnTo>
                  <a:cubicBezTo>
                    <a:pt x="7406894" y="1122553"/>
                    <a:pt x="7351268" y="1177163"/>
                    <a:pt x="7282815" y="1177163"/>
                  </a:cubicBezTo>
                  <a:lnTo>
                    <a:pt x="124079" y="1177163"/>
                  </a:lnTo>
                  <a:cubicBezTo>
                    <a:pt x="55499" y="1177163"/>
                    <a:pt x="0" y="1122553"/>
                    <a:pt x="0" y="1055243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7432294" cy="1202563"/>
            </a:xfrm>
            <a:custGeom>
              <a:avLst/>
              <a:gdLst/>
              <a:ahLst/>
              <a:cxnLst/>
              <a:rect l="l" t="t" r="r" b="b"/>
              <a:pathLst>
                <a:path w="7432294" h="1202563">
                  <a:moveTo>
                    <a:pt x="0" y="134620"/>
                  </a:moveTo>
                  <a:cubicBezTo>
                    <a:pt x="0" y="60071"/>
                    <a:pt x="61468" y="0"/>
                    <a:pt x="136779" y="0"/>
                  </a:cubicBezTo>
                  <a:lnTo>
                    <a:pt x="7295515" y="0"/>
                  </a:lnTo>
                  <a:lnTo>
                    <a:pt x="7295515" y="12700"/>
                  </a:lnTo>
                  <a:lnTo>
                    <a:pt x="7295515" y="0"/>
                  </a:lnTo>
                  <a:cubicBezTo>
                    <a:pt x="7370826" y="0"/>
                    <a:pt x="7432294" y="60071"/>
                    <a:pt x="7432294" y="134620"/>
                  </a:cubicBezTo>
                  <a:lnTo>
                    <a:pt x="7419594" y="134620"/>
                  </a:lnTo>
                  <a:lnTo>
                    <a:pt x="7432294" y="134620"/>
                  </a:lnTo>
                  <a:lnTo>
                    <a:pt x="7432294" y="1067943"/>
                  </a:lnTo>
                  <a:lnTo>
                    <a:pt x="7419594" y="1067943"/>
                  </a:lnTo>
                  <a:lnTo>
                    <a:pt x="7432294" y="1067943"/>
                  </a:lnTo>
                  <a:cubicBezTo>
                    <a:pt x="7432294" y="1142492"/>
                    <a:pt x="7370826" y="1202563"/>
                    <a:pt x="7295515" y="1202563"/>
                  </a:cubicBezTo>
                  <a:lnTo>
                    <a:pt x="7295515" y="1189863"/>
                  </a:lnTo>
                  <a:lnTo>
                    <a:pt x="7295515" y="1202563"/>
                  </a:lnTo>
                  <a:lnTo>
                    <a:pt x="136779" y="1202563"/>
                  </a:lnTo>
                  <a:lnTo>
                    <a:pt x="136779" y="1189863"/>
                  </a:lnTo>
                  <a:lnTo>
                    <a:pt x="136779" y="1202563"/>
                  </a:lnTo>
                  <a:cubicBezTo>
                    <a:pt x="61468" y="1202563"/>
                    <a:pt x="0" y="1142492"/>
                    <a:pt x="0" y="1067943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067943"/>
                  </a:lnTo>
                  <a:lnTo>
                    <a:pt x="12700" y="1067943"/>
                  </a:lnTo>
                  <a:lnTo>
                    <a:pt x="25400" y="1067943"/>
                  </a:lnTo>
                  <a:cubicBezTo>
                    <a:pt x="25400" y="1128014"/>
                    <a:pt x="75057" y="1177163"/>
                    <a:pt x="136779" y="1177163"/>
                  </a:cubicBezTo>
                  <a:lnTo>
                    <a:pt x="7295515" y="1177163"/>
                  </a:lnTo>
                  <a:cubicBezTo>
                    <a:pt x="7357237" y="1177163"/>
                    <a:pt x="7406894" y="1128014"/>
                    <a:pt x="7406894" y="1067943"/>
                  </a:cubicBezTo>
                  <a:lnTo>
                    <a:pt x="7406894" y="134620"/>
                  </a:lnTo>
                  <a:cubicBezTo>
                    <a:pt x="7406894" y="74549"/>
                    <a:pt x="7357237" y="25400"/>
                    <a:pt x="7295515" y="25400"/>
                  </a:cubicBezTo>
                  <a:lnTo>
                    <a:pt x="136779" y="25400"/>
                  </a:lnTo>
                  <a:lnTo>
                    <a:pt x="136779" y="12700"/>
                  </a:lnTo>
                  <a:lnTo>
                    <a:pt x="136779" y="25400"/>
                  </a:lnTo>
                  <a:cubicBezTo>
                    <a:pt x="75057" y="25400"/>
                    <a:pt x="25400" y="74549"/>
                    <a:pt x="25400" y="13462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727920" y="7006676"/>
            <a:ext cx="76200" cy="882853"/>
            <a:chOff x="0" y="0"/>
            <a:chExt cx="101600" cy="117713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600" cy="1177037"/>
            </a:xfrm>
            <a:custGeom>
              <a:avLst/>
              <a:gdLst/>
              <a:ahLst/>
              <a:cxnLst/>
              <a:rect l="l" t="t" r="r" b="b"/>
              <a:pathLst>
                <a:path w="101600" h="1177037">
                  <a:moveTo>
                    <a:pt x="0" y="27686"/>
                  </a:moveTo>
                  <a:cubicBezTo>
                    <a:pt x="0" y="12446"/>
                    <a:pt x="12446" y="0"/>
                    <a:pt x="27686" y="0"/>
                  </a:cubicBezTo>
                  <a:lnTo>
                    <a:pt x="73914" y="0"/>
                  </a:lnTo>
                  <a:cubicBezTo>
                    <a:pt x="89154" y="0"/>
                    <a:pt x="101600" y="12446"/>
                    <a:pt x="101600" y="27686"/>
                  </a:cubicBezTo>
                  <a:lnTo>
                    <a:pt x="101600" y="1149350"/>
                  </a:lnTo>
                  <a:cubicBezTo>
                    <a:pt x="101600" y="1164717"/>
                    <a:pt x="89154" y="1177036"/>
                    <a:pt x="73914" y="1177036"/>
                  </a:cubicBezTo>
                  <a:lnTo>
                    <a:pt x="27686" y="1177036"/>
                  </a:lnTo>
                  <a:cubicBezTo>
                    <a:pt x="12446" y="1177163"/>
                    <a:pt x="0" y="1164717"/>
                    <a:pt x="0" y="1149350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6356899" y="6997151"/>
            <a:ext cx="5574211" cy="901903"/>
            <a:chOff x="0" y="0"/>
            <a:chExt cx="7432281" cy="1202538"/>
          </a:xfrm>
        </p:grpSpPr>
        <p:sp>
          <p:nvSpPr>
            <p:cNvPr id="39" name="Freeform 39"/>
            <p:cNvSpPr/>
            <p:nvPr/>
          </p:nvSpPr>
          <p:spPr>
            <a:xfrm>
              <a:off x="12700" y="12700"/>
              <a:ext cx="7406894" cy="1177163"/>
            </a:xfrm>
            <a:custGeom>
              <a:avLst/>
              <a:gdLst/>
              <a:ahLst/>
              <a:cxnLst/>
              <a:rect l="l" t="t" r="r" b="b"/>
              <a:pathLst>
                <a:path w="7406894" h="1177163">
                  <a:moveTo>
                    <a:pt x="0" y="121920"/>
                  </a:moveTo>
                  <a:cubicBezTo>
                    <a:pt x="0" y="54610"/>
                    <a:pt x="55626" y="0"/>
                    <a:pt x="124079" y="0"/>
                  </a:cubicBezTo>
                  <a:lnTo>
                    <a:pt x="7282815" y="0"/>
                  </a:lnTo>
                  <a:cubicBezTo>
                    <a:pt x="7351395" y="0"/>
                    <a:pt x="7406894" y="54610"/>
                    <a:pt x="7406894" y="121920"/>
                  </a:cubicBezTo>
                  <a:lnTo>
                    <a:pt x="7406894" y="1055243"/>
                  </a:lnTo>
                  <a:cubicBezTo>
                    <a:pt x="7406894" y="1122553"/>
                    <a:pt x="7351268" y="1177163"/>
                    <a:pt x="7282815" y="1177163"/>
                  </a:cubicBezTo>
                  <a:lnTo>
                    <a:pt x="124079" y="1177163"/>
                  </a:lnTo>
                  <a:cubicBezTo>
                    <a:pt x="55499" y="1177163"/>
                    <a:pt x="0" y="1122553"/>
                    <a:pt x="0" y="1055243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7432294" cy="1202563"/>
            </a:xfrm>
            <a:custGeom>
              <a:avLst/>
              <a:gdLst/>
              <a:ahLst/>
              <a:cxnLst/>
              <a:rect l="l" t="t" r="r" b="b"/>
              <a:pathLst>
                <a:path w="7432294" h="1202563">
                  <a:moveTo>
                    <a:pt x="0" y="134620"/>
                  </a:moveTo>
                  <a:cubicBezTo>
                    <a:pt x="0" y="60071"/>
                    <a:pt x="61468" y="0"/>
                    <a:pt x="136779" y="0"/>
                  </a:cubicBezTo>
                  <a:lnTo>
                    <a:pt x="7295515" y="0"/>
                  </a:lnTo>
                  <a:lnTo>
                    <a:pt x="7295515" y="12700"/>
                  </a:lnTo>
                  <a:lnTo>
                    <a:pt x="7295515" y="0"/>
                  </a:lnTo>
                  <a:cubicBezTo>
                    <a:pt x="7370826" y="0"/>
                    <a:pt x="7432294" y="60071"/>
                    <a:pt x="7432294" y="134620"/>
                  </a:cubicBezTo>
                  <a:lnTo>
                    <a:pt x="7419594" y="134620"/>
                  </a:lnTo>
                  <a:lnTo>
                    <a:pt x="7432294" y="134620"/>
                  </a:lnTo>
                  <a:lnTo>
                    <a:pt x="7432294" y="1067943"/>
                  </a:lnTo>
                  <a:lnTo>
                    <a:pt x="7419594" y="1067943"/>
                  </a:lnTo>
                  <a:lnTo>
                    <a:pt x="7432294" y="1067943"/>
                  </a:lnTo>
                  <a:cubicBezTo>
                    <a:pt x="7432294" y="1142492"/>
                    <a:pt x="7370826" y="1202563"/>
                    <a:pt x="7295515" y="1202563"/>
                  </a:cubicBezTo>
                  <a:lnTo>
                    <a:pt x="7295515" y="1189863"/>
                  </a:lnTo>
                  <a:lnTo>
                    <a:pt x="7295515" y="1202563"/>
                  </a:lnTo>
                  <a:lnTo>
                    <a:pt x="136779" y="1202563"/>
                  </a:lnTo>
                  <a:lnTo>
                    <a:pt x="136779" y="1189863"/>
                  </a:lnTo>
                  <a:lnTo>
                    <a:pt x="136779" y="1202563"/>
                  </a:lnTo>
                  <a:cubicBezTo>
                    <a:pt x="61468" y="1202563"/>
                    <a:pt x="0" y="1142492"/>
                    <a:pt x="0" y="1067943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067943"/>
                  </a:lnTo>
                  <a:lnTo>
                    <a:pt x="12700" y="1067943"/>
                  </a:lnTo>
                  <a:lnTo>
                    <a:pt x="25400" y="1067943"/>
                  </a:lnTo>
                  <a:cubicBezTo>
                    <a:pt x="25400" y="1128014"/>
                    <a:pt x="75057" y="1177163"/>
                    <a:pt x="136779" y="1177163"/>
                  </a:cubicBezTo>
                  <a:lnTo>
                    <a:pt x="7295515" y="1177163"/>
                  </a:lnTo>
                  <a:cubicBezTo>
                    <a:pt x="7357237" y="1177163"/>
                    <a:pt x="7406894" y="1128014"/>
                    <a:pt x="7406894" y="1067943"/>
                  </a:cubicBezTo>
                  <a:lnTo>
                    <a:pt x="7406894" y="134620"/>
                  </a:lnTo>
                  <a:cubicBezTo>
                    <a:pt x="7406894" y="74549"/>
                    <a:pt x="7357237" y="25400"/>
                    <a:pt x="7295515" y="25400"/>
                  </a:cubicBezTo>
                  <a:lnTo>
                    <a:pt x="136779" y="25400"/>
                  </a:lnTo>
                  <a:lnTo>
                    <a:pt x="136779" y="12700"/>
                  </a:lnTo>
                  <a:lnTo>
                    <a:pt x="136779" y="25400"/>
                  </a:lnTo>
                  <a:cubicBezTo>
                    <a:pt x="75057" y="25400"/>
                    <a:pt x="25400" y="74549"/>
                    <a:pt x="25400" y="13462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6347374" y="7006676"/>
            <a:ext cx="76200" cy="882853"/>
            <a:chOff x="0" y="0"/>
            <a:chExt cx="101600" cy="11771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1600" cy="1177037"/>
            </a:xfrm>
            <a:custGeom>
              <a:avLst/>
              <a:gdLst/>
              <a:ahLst/>
              <a:cxnLst/>
              <a:rect l="l" t="t" r="r" b="b"/>
              <a:pathLst>
                <a:path w="101600" h="1177037">
                  <a:moveTo>
                    <a:pt x="0" y="27686"/>
                  </a:moveTo>
                  <a:cubicBezTo>
                    <a:pt x="0" y="12446"/>
                    <a:pt x="12446" y="0"/>
                    <a:pt x="27686" y="0"/>
                  </a:cubicBezTo>
                  <a:lnTo>
                    <a:pt x="73914" y="0"/>
                  </a:lnTo>
                  <a:cubicBezTo>
                    <a:pt x="89154" y="0"/>
                    <a:pt x="101600" y="12446"/>
                    <a:pt x="101600" y="27686"/>
                  </a:cubicBezTo>
                  <a:lnTo>
                    <a:pt x="101600" y="1149350"/>
                  </a:lnTo>
                  <a:cubicBezTo>
                    <a:pt x="101600" y="1164717"/>
                    <a:pt x="89154" y="1177036"/>
                    <a:pt x="73914" y="1177036"/>
                  </a:cubicBezTo>
                  <a:lnTo>
                    <a:pt x="27686" y="1177036"/>
                  </a:lnTo>
                  <a:cubicBezTo>
                    <a:pt x="12446" y="1177163"/>
                    <a:pt x="0" y="1164717"/>
                    <a:pt x="0" y="1149350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1976344" y="6997151"/>
            <a:ext cx="5574211" cy="901903"/>
            <a:chOff x="0" y="0"/>
            <a:chExt cx="7432281" cy="1202538"/>
          </a:xfrm>
        </p:grpSpPr>
        <p:sp>
          <p:nvSpPr>
            <p:cNvPr id="44" name="Freeform 44"/>
            <p:cNvSpPr/>
            <p:nvPr/>
          </p:nvSpPr>
          <p:spPr>
            <a:xfrm>
              <a:off x="12700" y="12700"/>
              <a:ext cx="7406894" cy="1177163"/>
            </a:xfrm>
            <a:custGeom>
              <a:avLst/>
              <a:gdLst/>
              <a:ahLst/>
              <a:cxnLst/>
              <a:rect l="l" t="t" r="r" b="b"/>
              <a:pathLst>
                <a:path w="7406894" h="1177163">
                  <a:moveTo>
                    <a:pt x="0" y="121920"/>
                  </a:moveTo>
                  <a:cubicBezTo>
                    <a:pt x="0" y="54610"/>
                    <a:pt x="55626" y="0"/>
                    <a:pt x="124079" y="0"/>
                  </a:cubicBezTo>
                  <a:lnTo>
                    <a:pt x="7282815" y="0"/>
                  </a:lnTo>
                  <a:cubicBezTo>
                    <a:pt x="7351395" y="0"/>
                    <a:pt x="7406894" y="54610"/>
                    <a:pt x="7406894" y="121920"/>
                  </a:cubicBezTo>
                  <a:lnTo>
                    <a:pt x="7406894" y="1055243"/>
                  </a:lnTo>
                  <a:cubicBezTo>
                    <a:pt x="7406894" y="1122553"/>
                    <a:pt x="7351268" y="1177163"/>
                    <a:pt x="7282815" y="1177163"/>
                  </a:cubicBezTo>
                  <a:lnTo>
                    <a:pt x="124079" y="1177163"/>
                  </a:lnTo>
                  <a:cubicBezTo>
                    <a:pt x="55499" y="1177163"/>
                    <a:pt x="0" y="1122553"/>
                    <a:pt x="0" y="1055243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7432294" cy="1202563"/>
            </a:xfrm>
            <a:custGeom>
              <a:avLst/>
              <a:gdLst/>
              <a:ahLst/>
              <a:cxnLst/>
              <a:rect l="l" t="t" r="r" b="b"/>
              <a:pathLst>
                <a:path w="7432294" h="1202563">
                  <a:moveTo>
                    <a:pt x="0" y="134620"/>
                  </a:moveTo>
                  <a:cubicBezTo>
                    <a:pt x="0" y="60071"/>
                    <a:pt x="61468" y="0"/>
                    <a:pt x="136779" y="0"/>
                  </a:cubicBezTo>
                  <a:lnTo>
                    <a:pt x="7295515" y="0"/>
                  </a:lnTo>
                  <a:lnTo>
                    <a:pt x="7295515" y="12700"/>
                  </a:lnTo>
                  <a:lnTo>
                    <a:pt x="7295515" y="0"/>
                  </a:lnTo>
                  <a:cubicBezTo>
                    <a:pt x="7370826" y="0"/>
                    <a:pt x="7432294" y="60071"/>
                    <a:pt x="7432294" y="134620"/>
                  </a:cubicBezTo>
                  <a:lnTo>
                    <a:pt x="7419594" y="134620"/>
                  </a:lnTo>
                  <a:lnTo>
                    <a:pt x="7432294" y="134620"/>
                  </a:lnTo>
                  <a:lnTo>
                    <a:pt x="7432294" y="1067943"/>
                  </a:lnTo>
                  <a:lnTo>
                    <a:pt x="7419594" y="1067943"/>
                  </a:lnTo>
                  <a:lnTo>
                    <a:pt x="7432294" y="1067943"/>
                  </a:lnTo>
                  <a:cubicBezTo>
                    <a:pt x="7432294" y="1142492"/>
                    <a:pt x="7370826" y="1202563"/>
                    <a:pt x="7295515" y="1202563"/>
                  </a:cubicBezTo>
                  <a:lnTo>
                    <a:pt x="7295515" y="1189863"/>
                  </a:lnTo>
                  <a:lnTo>
                    <a:pt x="7295515" y="1202563"/>
                  </a:lnTo>
                  <a:lnTo>
                    <a:pt x="136779" y="1202563"/>
                  </a:lnTo>
                  <a:lnTo>
                    <a:pt x="136779" y="1189863"/>
                  </a:lnTo>
                  <a:lnTo>
                    <a:pt x="136779" y="1202563"/>
                  </a:lnTo>
                  <a:cubicBezTo>
                    <a:pt x="61468" y="1202563"/>
                    <a:pt x="0" y="1142492"/>
                    <a:pt x="0" y="1067943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067943"/>
                  </a:lnTo>
                  <a:lnTo>
                    <a:pt x="12700" y="1067943"/>
                  </a:lnTo>
                  <a:lnTo>
                    <a:pt x="25400" y="1067943"/>
                  </a:lnTo>
                  <a:cubicBezTo>
                    <a:pt x="25400" y="1128014"/>
                    <a:pt x="75057" y="1177163"/>
                    <a:pt x="136779" y="1177163"/>
                  </a:cubicBezTo>
                  <a:lnTo>
                    <a:pt x="7295515" y="1177163"/>
                  </a:lnTo>
                  <a:cubicBezTo>
                    <a:pt x="7357237" y="1177163"/>
                    <a:pt x="7406894" y="1128014"/>
                    <a:pt x="7406894" y="1067943"/>
                  </a:cubicBezTo>
                  <a:lnTo>
                    <a:pt x="7406894" y="134620"/>
                  </a:lnTo>
                  <a:cubicBezTo>
                    <a:pt x="7406894" y="74549"/>
                    <a:pt x="7357237" y="25400"/>
                    <a:pt x="7295515" y="25400"/>
                  </a:cubicBezTo>
                  <a:lnTo>
                    <a:pt x="136779" y="25400"/>
                  </a:lnTo>
                  <a:lnTo>
                    <a:pt x="136779" y="12700"/>
                  </a:lnTo>
                  <a:lnTo>
                    <a:pt x="136779" y="25400"/>
                  </a:lnTo>
                  <a:cubicBezTo>
                    <a:pt x="75057" y="25400"/>
                    <a:pt x="25400" y="74549"/>
                    <a:pt x="25400" y="13462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1966819" y="7006676"/>
            <a:ext cx="76200" cy="882853"/>
            <a:chOff x="0" y="0"/>
            <a:chExt cx="101600" cy="117713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1600" cy="1177037"/>
            </a:xfrm>
            <a:custGeom>
              <a:avLst/>
              <a:gdLst/>
              <a:ahLst/>
              <a:cxnLst/>
              <a:rect l="l" t="t" r="r" b="b"/>
              <a:pathLst>
                <a:path w="101600" h="1177037">
                  <a:moveTo>
                    <a:pt x="0" y="27686"/>
                  </a:moveTo>
                  <a:cubicBezTo>
                    <a:pt x="0" y="12446"/>
                    <a:pt x="12446" y="0"/>
                    <a:pt x="27686" y="0"/>
                  </a:cubicBezTo>
                  <a:lnTo>
                    <a:pt x="73914" y="0"/>
                  </a:lnTo>
                  <a:cubicBezTo>
                    <a:pt x="89154" y="0"/>
                    <a:pt x="101600" y="12446"/>
                    <a:pt x="101600" y="27686"/>
                  </a:cubicBezTo>
                  <a:lnTo>
                    <a:pt x="101600" y="1149350"/>
                  </a:lnTo>
                  <a:cubicBezTo>
                    <a:pt x="101600" y="1164717"/>
                    <a:pt x="89154" y="1177036"/>
                    <a:pt x="73914" y="1177036"/>
                  </a:cubicBezTo>
                  <a:lnTo>
                    <a:pt x="27686" y="1177036"/>
                  </a:lnTo>
                  <a:cubicBezTo>
                    <a:pt x="12446" y="1177163"/>
                    <a:pt x="0" y="1164717"/>
                    <a:pt x="0" y="1149350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3547167" y="7944298"/>
            <a:ext cx="5574211" cy="1064266"/>
            <a:chOff x="0" y="0"/>
            <a:chExt cx="7432281" cy="1419022"/>
          </a:xfrm>
        </p:grpSpPr>
        <p:sp>
          <p:nvSpPr>
            <p:cNvPr id="49" name="Freeform 49"/>
            <p:cNvSpPr/>
            <p:nvPr/>
          </p:nvSpPr>
          <p:spPr>
            <a:xfrm>
              <a:off x="12700" y="12700"/>
              <a:ext cx="7406894" cy="1393698"/>
            </a:xfrm>
            <a:custGeom>
              <a:avLst/>
              <a:gdLst/>
              <a:ahLst/>
              <a:cxnLst/>
              <a:rect l="l" t="t" r="r" b="b"/>
              <a:pathLst>
                <a:path w="7406894" h="1393698">
                  <a:moveTo>
                    <a:pt x="0" y="121920"/>
                  </a:moveTo>
                  <a:cubicBezTo>
                    <a:pt x="0" y="54610"/>
                    <a:pt x="55372" y="0"/>
                    <a:pt x="123698" y="0"/>
                  </a:cubicBezTo>
                  <a:lnTo>
                    <a:pt x="7283196" y="0"/>
                  </a:lnTo>
                  <a:cubicBezTo>
                    <a:pt x="7351522" y="0"/>
                    <a:pt x="7406894" y="54610"/>
                    <a:pt x="7406894" y="121920"/>
                  </a:cubicBezTo>
                  <a:lnTo>
                    <a:pt x="7406894" y="1271778"/>
                  </a:lnTo>
                  <a:cubicBezTo>
                    <a:pt x="7406894" y="1339088"/>
                    <a:pt x="7351522" y="1393698"/>
                    <a:pt x="7283196" y="1393698"/>
                  </a:cubicBezTo>
                  <a:lnTo>
                    <a:pt x="123698" y="1393698"/>
                  </a:lnTo>
                  <a:cubicBezTo>
                    <a:pt x="55372" y="1393698"/>
                    <a:pt x="0" y="1339088"/>
                    <a:pt x="0" y="127177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7432294" cy="1419098"/>
            </a:xfrm>
            <a:custGeom>
              <a:avLst/>
              <a:gdLst/>
              <a:ahLst/>
              <a:cxnLst/>
              <a:rect l="l" t="t" r="r" b="b"/>
              <a:pathLst>
                <a:path w="7432294" h="1419098">
                  <a:moveTo>
                    <a:pt x="0" y="134620"/>
                  </a:moveTo>
                  <a:cubicBezTo>
                    <a:pt x="0" y="60071"/>
                    <a:pt x="61214" y="0"/>
                    <a:pt x="136398" y="0"/>
                  </a:cubicBezTo>
                  <a:lnTo>
                    <a:pt x="7295896" y="0"/>
                  </a:lnTo>
                  <a:lnTo>
                    <a:pt x="7295896" y="12700"/>
                  </a:lnTo>
                  <a:lnTo>
                    <a:pt x="7295896" y="0"/>
                  </a:lnTo>
                  <a:cubicBezTo>
                    <a:pt x="7371080" y="0"/>
                    <a:pt x="7432294" y="60071"/>
                    <a:pt x="7432294" y="134620"/>
                  </a:cubicBezTo>
                  <a:lnTo>
                    <a:pt x="7432294" y="1284478"/>
                  </a:lnTo>
                  <a:lnTo>
                    <a:pt x="7419594" y="1284478"/>
                  </a:lnTo>
                  <a:lnTo>
                    <a:pt x="7432294" y="1284478"/>
                  </a:lnTo>
                  <a:cubicBezTo>
                    <a:pt x="7432294" y="1359027"/>
                    <a:pt x="7371080" y="1419098"/>
                    <a:pt x="7295896" y="1419098"/>
                  </a:cubicBezTo>
                  <a:lnTo>
                    <a:pt x="7295896" y="1406398"/>
                  </a:lnTo>
                  <a:lnTo>
                    <a:pt x="7295896" y="1419098"/>
                  </a:lnTo>
                  <a:lnTo>
                    <a:pt x="136398" y="1419098"/>
                  </a:lnTo>
                  <a:lnTo>
                    <a:pt x="136398" y="1406398"/>
                  </a:lnTo>
                  <a:lnTo>
                    <a:pt x="136398" y="1419098"/>
                  </a:lnTo>
                  <a:cubicBezTo>
                    <a:pt x="61214" y="1418971"/>
                    <a:pt x="0" y="1358900"/>
                    <a:pt x="0" y="1284351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284478"/>
                  </a:lnTo>
                  <a:lnTo>
                    <a:pt x="12700" y="1284478"/>
                  </a:lnTo>
                  <a:lnTo>
                    <a:pt x="25400" y="1284478"/>
                  </a:lnTo>
                  <a:cubicBezTo>
                    <a:pt x="25400" y="1344676"/>
                    <a:pt x="74930" y="1393698"/>
                    <a:pt x="136398" y="1393698"/>
                  </a:cubicBezTo>
                  <a:lnTo>
                    <a:pt x="7295896" y="1393698"/>
                  </a:lnTo>
                  <a:cubicBezTo>
                    <a:pt x="7357364" y="1393698"/>
                    <a:pt x="7406894" y="1344676"/>
                    <a:pt x="7406894" y="1284478"/>
                  </a:cubicBezTo>
                  <a:lnTo>
                    <a:pt x="7406894" y="134620"/>
                  </a:lnTo>
                  <a:lnTo>
                    <a:pt x="7419594" y="134620"/>
                  </a:lnTo>
                  <a:lnTo>
                    <a:pt x="7406894" y="134620"/>
                  </a:lnTo>
                  <a:cubicBezTo>
                    <a:pt x="7406894" y="74422"/>
                    <a:pt x="7357364" y="25400"/>
                    <a:pt x="7295896" y="25400"/>
                  </a:cubicBezTo>
                  <a:lnTo>
                    <a:pt x="136398" y="25400"/>
                  </a:lnTo>
                  <a:lnTo>
                    <a:pt x="136398" y="12700"/>
                  </a:lnTo>
                  <a:lnTo>
                    <a:pt x="136398" y="25400"/>
                  </a:lnTo>
                  <a:cubicBezTo>
                    <a:pt x="74930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3537642" y="7953823"/>
            <a:ext cx="76200" cy="1045216"/>
            <a:chOff x="0" y="0"/>
            <a:chExt cx="101600" cy="139362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600" cy="1393571"/>
            </a:xfrm>
            <a:custGeom>
              <a:avLst/>
              <a:gdLst/>
              <a:ahLst/>
              <a:cxnLst/>
              <a:rect l="l" t="t" r="r" b="b"/>
              <a:pathLst>
                <a:path w="101600" h="1393571">
                  <a:moveTo>
                    <a:pt x="0" y="27686"/>
                  </a:moveTo>
                  <a:cubicBezTo>
                    <a:pt x="0" y="12446"/>
                    <a:pt x="12446" y="0"/>
                    <a:pt x="27686" y="0"/>
                  </a:cubicBezTo>
                  <a:lnTo>
                    <a:pt x="73914" y="0"/>
                  </a:lnTo>
                  <a:cubicBezTo>
                    <a:pt x="89154" y="0"/>
                    <a:pt x="101600" y="12446"/>
                    <a:pt x="101600" y="27686"/>
                  </a:cubicBezTo>
                  <a:lnTo>
                    <a:pt x="101600" y="1365885"/>
                  </a:lnTo>
                  <a:cubicBezTo>
                    <a:pt x="101600" y="1381252"/>
                    <a:pt x="89154" y="1393571"/>
                    <a:pt x="73914" y="1393571"/>
                  </a:cubicBezTo>
                  <a:lnTo>
                    <a:pt x="27686" y="1393571"/>
                  </a:lnTo>
                  <a:cubicBezTo>
                    <a:pt x="12319" y="1393571"/>
                    <a:pt x="0" y="1381125"/>
                    <a:pt x="0" y="1365885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9166622" y="7944298"/>
            <a:ext cx="5574211" cy="1064266"/>
            <a:chOff x="0" y="0"/>
            <a:chExt cx="7432281" cy="1419022"/>
          </a:xfrm>
        </p:grpSpPr>
        <p:sp>
          <p:nvSpPr>
            <p:cNvPr id="54" name="Freeform 54"/>
            <p:cNvSpPr/>
            <p:nvPr/>
          </p:nvSpPr>
          <p:spPr>
            <a:xfrm>
              <a:off x="12700" y="12700"/>
              <a:ext cx="7406894" cy="1393698"/>
            </a:xfrm>
            <a:custGeom>
              <a:avLst/>
              <a:gdLst/>
              <a:ahLst/>
              <a:cxnLst/>
              <a:rect l="l" t="t" r="r" b="b"/>
              <a:pathLst>
                <a:path w="7406894" h="1393698">
                  <a:moveTo>
                    <a:pt x="0" y="121920"/>
                  </a:moveTo>
                  <a:cubicBezTo>
                    <a:pt x="0" y="54610"/>
                    <a:pt x="55372" y="0"/>
                    <a:pt x="123698" y="0"/>
                  </a:cubicBezTo>
                  <a:lnTo>
                    <a:pt x="7283196" y="0"/>
                  </a:lnTo>
                  <a:cubicBezTo>
                    <a:pt x="7351522" y="0"/>
                    <a:pt x="7406894" y="54610"/>
                    <a:pt x="7406894" y="121920"/>
                  </a:cubicBezTo>
                  <a:lnTo>
                    <a:pt x="7406894" y="1271778"/>
                  </a:lnTo>
                  <a:cubicBezTo>
                    <a:pt x="7406894" y="1339088"/>
                    <a:pt x="7351522" y="1393698"/>
                    <a:pt x="7283196" y="1393698"/>
                  </a:cubicBezTo>
                  <a:lnTo>
                    <a:pt x="123698" y="1393698"/>
                  </a:lnTo>
                  <a:cubicBezTo>
                    <a:pt x="55372" y="1393698"/>
                    <a:pt x="0" y="1339088"/>
                    <a:pt x="0" y="1271778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7432294" cy="1419098"/>
            </a:xfrm>
            <a:custGeom>
              <a:avLst/>
              <a:gdLst/>
              <a:ahLst/>
              <a:cxnLst/>
              <a:rect l="l" t="t" r="r" b="b"/>
              <a:pathLst>
                <a:path w="7432294" h="1419098">
                  <a:moveTo>
                    <a:pt x="0" y="134620"/>
                  </a:moveTo>
                  <a:cubicBezTo>
                    <a:pt x="0" y="60071"/>
                    <a:pt x="61214" y="0"/>
                    <a:pt x="136398" y="0"/>
                  </a:cubicBezTo>
                  <a:lnTo>
                    <a:pt x="7295896" y="0"/>
                  </a:lnTo>
                  <a:lnTo>
                    <a:pt x="7295896" y="12700"/>
                  </a:lnTo>
                  <a:lnTo>
                    <a:pt x="7295896" y="0"/>
                  </a:lnTo>
                  <a:cubicBezTo>
                    <a:pt x="7371080" y="0"/>
                    <a:pt x="7432294" y="60071"/>
                    <a:pt x="7432294" y="134620"/>
                  </a:cubicBezTo>
                  <a:lnTo>
                    <a:pt x="7432294" y="1284478"/>
                  </a:lnTo>
                  <a:lnTo>
                    <a:pt x="7419594" y="1284478"/>
                  </a:lnTo>
                  <a:lnTo>
                    <a:pt x="7432294" y="1284478"/>
                  </a:lnTo>
                  <a:cubicBezTo>
                    <a:pt x="7432294" y="1359027"/>
                    <a:pt x="7371080" y="1419098"/>
                    <a:pt x="7295896" y="1419098"/>
                  </a:cubicBezTo>
                  <a:lnTo>
                    <a:pt x="7295896" y="1406398"/>
                  </a:lnTo>
                  <a:lnTo>
                    <a:pt x="7295896" y="1419098"/>
                  </a:lnTo>
                  <a:lnTo>
                    <a:pt x="136398" y="1419098"/>
                  </a:lnTo>
                  <a:lnTo>
                    <a:pt x="136398" y="1406398"/>
                  </a:lnTo>
                  <a:lnTo>
                    <a:pt x="136398" y="1419098"/>
                  </a:lnTo>
                  <a:cubicBezTo>
                    <a:pt x="61214" y="1418971"/>
                    <a:pt x="0" y="1358900"/>
                    <a:pt x="0" y="1284351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284478"/>
                  </a:lnTo>
                  <a:lnTo>
                    <a:pt x="12700" y="1284478"/>
                  </a:lnTo>
                  <a:lnTo>
                    <a:pt x="25400" y="1284478"/>
                  </a:lnTo>
                  <a:cubicBezTo>
                    <a:pt x="25400" y="1344676"/>
                    <a:pt x="74930" y="1393698"/>
                    <a:pt x="136398" y="1393698"/>
                  </a:cubicBezTo>
                  <a:lnTo>
                    <a:pt x="7295896" y="1393698"/>
                  </a:lnTo>
                  <a:cubicBezTo>
                    <a:pt x="7357364" y="1393698"/>
                    <a:pt x="7406894" y="1344676"/>
                    <a:pt x="7406894" y="1284478"/>
                  </a:cubicBezTo>
                  <a:lnTo>
                    <a:pt x="7406894" y="134620"/>
                  </a:lnTo>
                  <a:lnTo>
                    <a:pt x="7419594" y="134620"/>
                  </a:lnTo>
                  <a:lnTo>
                    <a:pt x="7406894" y="134620"/>
                  </a:lnTo>
                  <a:cubicBezTo>
                    <a:pt x="7406894" y="74422"/>
                    <a:pt x="7357364" y="25400"/>
                    <a:pt x="7295896" y="25400"/>
                  </a:cubicBezTo>
                  <a:lnTo>
                    <a:pt x="136398" y="25400"/>
                  </a:lnTo>
                  <a:lnTo>
                    <a:pt x="136398" y="12700"/>
                  </a:lnTo>
                  <a:lnTo>
                    <a:pt x="136398" y="25400"/>
                  </a:lnTo>
                  <a:cubicBezTo>
                    <a:pt x="74930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D9CDBA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9157097" y="7953823"/>
            <a:ext cx="76200" cy="1045216"/>
            <a:chOff x="0" y="0"/>
            <a:chExt cx="101600" cy="139362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1600" cy="1393571"/>
            </a:xfrm>
            <a:custGeom>
              <a:avLst/>
              <a:gdLst/>
              <a:ahLst/>
              <a:cxnLst/>
              <a:rect l="l" t="t" r="r" b="b"/>
              <a:pathLst>
                <a:path w="101600" h="1393571">
                  <a:moveTo>
                    <a:pt x="0" y="27686"/>
                  </a:moveTo>
                  <a:cubicBezTo>
                    <a:pt x="0" y="12446"/>
                    <a:pt x="12446" y="0"/>
                    <a:pt x="27686" y="0"/>
                  </a:cubicBezTo>
                  <a:lnTo>
                    <a:pt x="73914" y="0"/>
                  </a:lnTo>
                  <a:cubicBezTo>
                    <a:pt x="89154" y="0"/>
                    <a:pt x="101600" y="12446"/>
                    <a:pt x="101600" y="27686"/>
                  </a:cubicBezTo>
                  <a:lnTo>
                    <a:pt x="101600" y="1365885"/>
                  </a:lnTo>
                  <a:cubicBezTo>
                    <a:pt x="101600" y="1381252"/>
                    <a:pt x="89154" y="1393571"/>
                    <a:pt x="73914" y="1393571"/>
                  </a:cubicBezTo>
                  <a:lnTo>
                    <a:pt x="27686" y="1393571"/>
                  </a:lnTo>
                  <a:cubicBezTo>
                    <a:pt x="12319" y="1393571"/>
                    <a:pt x="0" y="1381125"/>
                    <a:pt x="0" y="1365885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4319896" y="9258300"/>
            <a:ext cx="3732457" cy="779707"/>
            <a:chOff x="0" y="0"/>
            <a:chExt cx="4976609" cy="1039609"/>
          </a:xfrm>
        </p:grpSpPr>
        <p:sp>
          <p:nvSpPr>
            <p:cNvPr id="59" name="Freeform 59" descr="preencoded.png">
              <a:hlinkClick r:id="rId10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12" b="-310"/>
              </a:stretch>
            </a:blipFill>
          </p:spPr>
        </p:sp>
      </p:grpSp>
      <p:sp>
        <p:nvSpPr>
          <p:cNvPr id="60" name="TextBox 60"/>
          <p:cNvSpPr txBox="1"/>
          <p:nvPr/>
        </p:nvSpPr>
        <p:spPr>
          <a:xfrm>
            <a:off x="1028700" y="2447773"/>
            <a:ext cx="988219" cy="12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"/>
              </a:lnSpc>
            </a:pPr>
            <a:r>
              <a:rPr lang="en-US" sz="812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CUSTOMER INSIGHTS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68062" y="2665761"/>
            <a:ext cx="8856937" cy="636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187"/>
              </a:lnSpc>
              <a:spcBef>
                <a:spcPct val="0"/>
              </a:spcBef>
            </a:pPr>
            <a:r>
              <a:rPr lang="en-US" sz="4125" b="1" u="none" strike="noStrike" dirty="0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Revenue &amp; Customer Analysis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52758" y="3435696"/>
            <a:ext cx="346497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</a:pPr>
            <a:r>
              <a:rPr lang="en-US" sz="2212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🌍</a:t>
            </a:r>
            <a:r>
              <a:rPr lang="en-US" sz="22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 Revenue by City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643653" y="4002138"/>
            <a:ext cx="1632194" cy="21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2"/>
              </a:lnSpc>
            </a:pPr>
            <a:r>
              <a:rPr lang="en-US" sz="1249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₹21,798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514600" y="4280002"/>
            <a:ext cx="761257" cy="196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62"/>
              </a:lnSpc>
            </a:pPr>
            <a:r>
              <a:rPr lang="en-US" sz="1312" b="1" dirty="0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Mumbai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591373" y="4963116"/>
            <a:ext cx="1632194" cy="21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249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₹19,524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591373" y="5240979"/>
            <a:ext cx="752027" cy="196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312" b="1" dirty="0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Shimla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643653" y="5924102"/>
            <a:ext cx="1632194" cy="21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2"/>
              </a:lnSpc>
            </a:pPr>
            <a:r>
              <a:rPr lang="en-US" sz="1249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₹18,136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669333" y="6201966"/>
            <a:ext cx="606524" cy="19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2"/>
              </a:lnSpc>
            </a:pPr>
            <a:r>
              <a:rPr lang="en-US" sz="1312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Chennai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449320" y="3435696"/>
            <a:ext cx="3763884" cy="33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</a:pPr>
            <a:r>
              <a:rPr lang="en-US" sz="2212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🏪</a:t>
            </a:r>
            <a:r>
              <a:rPr lang="en-US" sz="2212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 Top Revenue Shops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364311" y="4002138"/>
            <a:ext cx="1632194" cy="21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2"/>
              </a:lnSpc>
            </a:pPr>
            <a:r>
              <a:rPr lang="en-US" sz="1249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₹21.8K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772400" y="4280002"/>
            <a:ext cx="1224105" cy="196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62"/>
              </a:lnSpc>
            </a:pPr>
            <a:r>
              <a:rPr lang="en-US" sz="1312" b="1" dirty="0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Bean Palace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312031" y="4963116"/>
            <a:ext cx="1632194" cy="21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249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₹19.5K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312031" y="5240979"/>
            <a:ext cx="1632194" cy="196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312" b="1" dirty="0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Highland Beans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64311" y="5924102"/>
            <a:ext cx="1632194" cy="21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2"/>
              </a:lnSpc>
            </a:pPr>
            <a:r>
              <a:rPr lang="en-US" sz="1249" b="1">
                <a:solidFill>
                  <a:srgbClr val="3A3630"/>
                </a:solidFill>
                <a:latin typeface="Lora Bold"/>
                <a:ea typeface="Lora Bold"/>
                <a:cs typeface="Lora Bold"/>
                <a:sym typeface="Lora Bold"/>
              </a:rPr>
              <a:t>₹18.1K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950442" y="6201966"/>
            <a:ext cx="1046063" cy="19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2"/>
              </a:lnSpc>
            </a:pPr>
            <a:r>
              <a:rPr lang="en-US" sz="1312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Coastal Brew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2638932" y="4503534"/>
            <a:ext cx="1934622" cy="160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9"/>
              </a:lnSpc>
            </a:pPr>
            <a:r>
              <a:rPr lang="en-US" sz="1062" b="1" u="sng" dirty="0">
                <a:solidFill>
                  <a:srgbClr val="FFFFFF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Improvement Opportunities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2638932" y="4723809"/>
            <a:ext cx="4782293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9"/>
              </a:lnSpc>
            </a:pPr>
            <a:r>
              <a:rPr lang="en-US" sz="106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77% payment gap + 62% Bronze-tier concentration + 95% missed snack attachment + 7.3% discount erosion = untapped revenue potential. The opportunity is clear: accelerate loyalty conversions, launch strategic bundling at ₹550-600 AOV, tighten promotional discipline on premium products, and revitalize underperforming locations to unlock profitable growth from our existing customer base.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009359" y="7145388"/>
            <a:ext cx="3324640" cy="198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Geographic Revenue Concentration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961873" y="7407031"/>
            <a:ext cx="5182495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Mumbai, Shimla, and Chennai lead revenue generation with balanced performance across metro and tourist destinations. Delhi and Jaipur show growth potential.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131793" y="7145388"/>
            <a:ext cx="2081411" cy="20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Loyalty Program Impact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581327" y="7407031"/>
            <a:ext cx="518249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Loyalty-tier customers contribute a disproportionately large share of total revenue, confirming the critical importance of retention programs and member benefits.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4055498" y="7145388"/>
            <a:ext cx="1794102" cy="198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Temporal Trends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200782" y="7407031"/>
            <a:ext cx="518249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1062" dirty="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Revenue steadily increased from January to December with notable spikes in tourist seasons (April-May, October-November), suggesting seasonal demand patterns.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123633" y="8092526"/>
            <a:ext cx="2478286" cy="20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Customer Lifecycle Patterns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3771605" y="8354168"/>
            <a:ext cx="5182495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Join-date and repeat-purchase patterns indicate a healthy base of actively engaged customers, with substantial opportunity to re-engage dormant segments.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1183912" y="8092526"/>
            <a:ext cx="2151088" cy="198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 dirty="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Shop Performance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391059" y="8354168"/>
            <a:ext cx="518249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1062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Bean Palace and Highland Beans outperform with premium positioning. Metro Grind shows the lowest revenue (₹5.2K), indicating a need for revitalization or a repositioning strategy.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1270000" y="0"/>
                  </a:moveTo>
                  <a:lnTo>
                    <a:pt x="23114000" y="0"/>
                  </a:lnTo>
                  <a:cubicBezTo>
                    <a:pt x="23815402" y="0"/>
                    <a:pt x="24384000" y="568598"/>
                    <a:pt x="24384000" y="1270000"/>
                  </a:cubicBezTo>
                  <a:lnTo>
                    <a:pt x="24384000" y="12446000"/>
                  </a:lnTo>
                  <a:cubicBezTo>
                    <a:pt x="24384000" y="13147402"/>
                    <a:pt x="23815402" y="13716000"/>
                    <a:pt x="23114000" y="13716000"/>
                  </a:cubicBezTo>
                  <a:lnTo>
                    <a:pt x="1270000" y="13716000"/>
                  </a:lnTo>
                  <a:cubicBezTo>
                    <a:pt x="568598" y="13716000"/>
                    <a:pt x="0" y="13147402"/>
                    <a:pt x="0" y="12446000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solidFill>
              <a:srgbClr val="FEF5E7"/>
            </a:solidFill>
            <a:ln cap="rnd">
              <a:noFill/>
              <a:prstDash val="solid"/>
              <a:round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-465543" y="0"/>
            <a:ext cx="12361096" cy="13175517"/>
            <a:chOff x="0" y="0"/>
            <a:chExt cx="16481461" cy="1756735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rcRect t="14492" b="14492"/>
            <a:stretch>
              <a:fillRect/>
            </a:stretch>
          </p:blipFill>
          <p:spPr>
            <a:xfrm>
              <a:off x="0" y="0"/>
              <a:ext cx="16481461" cy="1756735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9" name="Freeform 9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48" r="-44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30043" y="831352"/>
            <a:ext cx="1460897" cy="315220"/>
            <a:chOff x="0" y="0"/>
            <a:chExt cx="1947862" cy="4202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7799" cy="420243"/>
            </a:xfrm>
            <a:custGeom>
              <a:avLst/>
              <a:gdLst/>
              <a:ahLst/>
              <a:cxnLst/>
              <a:rect l="l" t="t" r="r" b="b"/>
              <a:pathLst>
                <a:path w="1947799" h="420243">
                  <a:moveTo>
                    <a:pt x="0" y="30607"/>
                  </a:moveTo>
                  <a:cubicBezTo>
                    <a:pt x="0" y="13716"/>
                    <a:pt x="13716" y="0"/>
                    <a:pt x="30607" y="0"/>
                  </a:cubicBezTo>
                  <a:lnTo>
                    <a:pt x="1917192" y="0"/>
                  </a:lnTo>
                  <a:cubicBezTo>
                    <a:pt x="1934083" y="0"/>
                    <a:pt x="1947799" y="13716"/>
                    <a:pt x="1947799" y="30607"/>
                  </a:cubicBezTo>
                  <a:lnTo>
                    <a:pt x="1947799" y="389636"/>
                  </a:lnTo>
                  <a:cubicBezTo>
                    <a:pt x="1947799" y="406527"/>
                    <a:pt x="1934083" y="420243"/>
                    <a:pt x="1917192" y="420243"/>
                  </a:cubicBezTo>
                  <a:lnTo>
                    <a:pt x="30607" y="420243"/>
                  </a:lnTo>
                  <a:cubicBezTo>
                    <a:pt x="13716" y="420243"/>
                    <a:pt x="0" y="406527"/>
                    <a:pt x="0" y="389636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14" name="Freeform 14" descr="preencoded.png"/>
          <p:cNvSpPr/>
          <p:nvPr/>
        </p:nvSpPr>
        <p:spPr>
          <a:xfrm>
            <a:off x="1144791" y="912466"/>
            <a:ext cx="152991" cy="152991"/>
          </a:xfrm>
          <a:custGeom>
            <a:avLst/>
            <a:gdLst/>
            <a:ahLst/>
            <a:cxnLst/>
            <a:rect l="l" t="t" r="r" b="b"/>
            <a:pathLst>
              <a:path w="152991" h="152991">
                <a:moveTo>
                  <a:pt x="0" y="0"/>
                </a:moveTo>
                <a:lnTo>
                  <a:pt x="152990" y="0"/>
                </a:lnTo>
                <a:lnTo>
                  <a:pt x="152990" y="152991"/>
                </a:lnTo>
                <a:lnTo>
                  <a:pt x="0" y="152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30043" y="1941462"/>
            <a:ext cx="4623797" cy="3188646"/>
            <a:chOff x="0" y="0"/>
            <a:chExt cx="6165063" cy="42515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64961" cy="4251452"/>
            </a:xfrm>
            <a:custGeom>
              <a:avLst/>
              <a:gdLst/>
              <a:ahLst/>
              <a:cxnLst/>
              <a:rect l="l" t="t" r="r" b="b"/>
              <a:pathLst>
                <a:path w="6164961" h="4251452">
                  <a:moveTo>
                    <a:pt x="0" y="38227"/>
                  </a:moveTo>
                  <a:cubicBezTo>
                    <a:pt x="0" y="17145"/>
                    <a:pt x="17145" y="0"/>
                    <a:pt x="38227" y="0"/>
                  </a:cubicBezTo>
                  <a:lnTo>
                    <a:pt x="6126734" y="0"/>
                  </a:lnTo>
                  <a:cubicBezTo>
                    <a:pt x="6147816" y="0"/>
                    <a:pt x="6164961" y="17145"/>
                    <a:pt x="6164961" y="38227"/>
                  </a:cubicBezTo>
                  <a:lnTo>
                    <a:pt x="6164961" y="4213225"/>
                  </a:lnTo>
                  <a:cubicBezTo>
                    <a:pt x="6164961" y="4234307"/>
                    <a:pt x="6147816" y="4251452"/>
                    <a:pt x="6126734" y="4251452"/>
                  </a:cubicBezTo>
                  <a:lnTo>
                    <a:pt x="38227" y="4251452"/>
                  </a:lnTo>
                  <a:cubicBezTo>
                    <a:pt x="17145" y="4251452"/>
                    <a:pt x="0" y="4234307"/>
                    <a:pt x="0" y="4213225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21286" y="2132705"/>
            <a:ext cx="573881" cy="573881"/>
            <a:chOff x="0" y="0"/>
            <a:chExt cx="765175" cy="7651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0" y="382524"/>
                  </a:moveTo>
                  <a:cubicBezTo>
                    <a:pt x="0" y="171323"/>
                    <a:pt x="171323" y="0"/>
                    <a:pt x="382524" y="0"/>
                  </a:cubicBezTo>
                  <a:cubicBezTo>
                    <a:pt x="593725" y="0"/>
                    <a:pt x="765175" y="171323"/>
                    <a:pt x="765175" y="382524"/>
                  </a:cubicBezTo>
                  <a:cubicBezTo>
                    <a:pt x="765175" y="593725"/>
                    <a:pt x="593852" y="765175"/>
                    <a:pt x="382524" y="765175"/>
                  </a:cubicBezTo>
                  <a:cubicBezTo>
                    <a:pt x="171196" y="765175"/>
                    <a:pt x="0" y="593852"/>
                    <a:pt x="0" y="382651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1379039" y="2290467"/>
            <a:ext cx="258213" cy="258213"/>
          </a:xfrm>
          <a:custGeom>
            <a:avLst/>
            <a:gdLst/>
            <a:ahLst/>
            <a:cxnLst/>
            <a:rect l="l" t="t" r="r" b="b"/>
            <a:pathLst>
              <a:path w="258213" h="258213">
                <a:moveTo>
                  <a:pt x="0" y="0"/>
                </a:moveTo>
                <a:lnTo>
                  <a:pt x="258213" y="0"/>
                </a:lnTo>
                <a:lnTo>
                  <a:pt x="258213" y="258213"/>
                </a:lnTo>
                <a:lnTo>
                  <a:pt x="0" y="258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072" r="-16072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5776017" y="1941462"/>
            <a:ext cx="4623940" cy="3188646"/>
            <a:chOff x="0" y="0"/>
            <a:chExt cx="6165253" cy="42515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65215" cy="4251452"/>
            </a:xfrm>
            <a:custGeom>
              <a:avLst/>
              <a:gdLst/>
              <a:ahLst/>
              <a:cxnLst/>
              <a:rect l="l" t="t" r="r" b="b"/>
              <a:pathLst>
                <a:path w="6165215" h="4251452">
                  <a:moveTo>
                    <a:pt x="0" y="38227"/>
                  </a:moveTo>
                  <a:cubicBezTo>
                    <a:pt x="0" y="17145"/>
                    <a:pt x="17145" y="0"/>
                    <a:pt x="38227" y="0"/>
                  </a:cubicBezTo>
                  <a:lnTo>
                    <a:pt x="6126988" y="0"/>
                  </a:lnTo>
                  <a:cubicBezTo>
                    <a:pt x="6148070" y="0"/>
                    <a:pt x="6165215" y="17145"/>
                    <a:pt x="6165215" y="38227"/>
                  </a:cubicBezTo>
                  <a:lnTo>
                    <a:pt x="6165215" y="4213225"/>
                  </a:lnTo>
                  <a:cubicBezTo>
                    <a:pt x="6165215" y="4234307"/>
                    <a:pt x="6148070" y="4251452"/>
                    <a:pt x="6126988" y="4251452"/>
                  </a:cubicBezTo>
                  <a:lnTo>
                    <a:pt x="38227" y="4251452"/>
                  </a:lnTo>
                  <a:cubicBezTo>
                    <a:pt x="17145" y="4251452"/>
                    <a:pt x="0" y="4234307"/>
                    <a:pt x="0" y="4213225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967260" y="2132705"/>
            <a:ext cx="573881" cy="573881"/>
            <a:chOff x="0" y="0"/>
            <a:chExt cx="765175" cy="7651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0" y="382524"/>
                  </a:moveTo>
                  <a:cubicBezTo>
                    <a:pt x="0" y="171323"/>
                    <a:pt x="171323" y="0"/>
                    <a:pt x="382524" y="0"/>
                  </a:cubicBezTo>
                  <a:cubicBezTo>
                    <a:pt x="593725" y="0"/>
                    <a:pt x="765175" y="171323"/>
                    <a:pt x="765175" y="382524"/>
                  </a:cubicBezTo>
                  <a:cubicBezTo>
                    <a:pt x="765175" y="593725"/>
                    <a:pt x="593852" y="765175"/>
                    <a:pt x="382524" y="765175"/>
                  </a:cubicBezTo>
                  <a:cubicBezTo>
                    <a:pt x="171196" y="765175"/>
                    <a:pt x="0" y="593852"/>
                    <a:pt x="0" y="382651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6125023" y="2290467"/>
            <a:ext cx="258213" cy="258213"/>
          </a:xfrm>
          <a:custGeom>
            <a:avLst/>
            <a:gdLst/>
            <a:ahLst/>
            <a:cxnLst/>
            <a:rect l="l" t="t" r="r" b="b"/>
            <a:pathLst>
              <a:path w="258213" h="258213">
                <a:moveTo>
                  <a:pt x="0" y="0"/>
                </a:moveTo>
                <a:lnTo>
                  <a:pt x="258213" y="0"/>
                </a:lnTo>
                <a:lnTo>
                  <a:pt x="258213" y="258213"/>
                </a:lnTo>
                <a:lnTo>
                  <a:pt x="0" y="258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30043" y="5252295"/>
            <a:ext cx="4623797" cy="2937872"/>
            <a:chOff x="0" y="0"/>
            <a:chExt cx="6165063" cy="39171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64961" cy="3917061"/>
            </a:xfrm>
            <a:custGeom>
              <a:avLst/>
              <a:gdLst/>
              <a:ahLst/>
              <a:cxnLst/>
              <a:rect l="l" t="t" r="r" b="b"/>
              <a:pathLst>
                <a:path w="6164961" h="3917061">
                  <a:moveTo>
                    <a:pt x="0" y="38227"/>
                  </a:moveTo>
                  <a:cubicBezTo>
                    <a:pt x="0" y="17145"/>
                    <a:pt x="17145" y="0"/>
                    <a:pt x="38227" y="0"/>
                  </a:cubicBezTo>
                  <a:lnTo>
                    <a:pt x="6126734" y="0"/>
                  </a:lnTo>
                  <a:cubicBezTo>
                    <a:pt x="6147816" y="0"/>
                    <a:pt x="6164961" y="17145"/>
                    <a:pt x="6164961" y="38227"/>
                  </a:cubicBezTo>
                  <a:lnTo>
                    <a:pt x="6164961" y="3878834"/>
                  </a:lnTo>
                  <a:cubicBezTo>
                    <a:pt x="6164961" y="3899916"/>
                    <a:pt x="6147816" y="3917061"/>
                    <a:pt x="6126734" y="3917061"/>
                  </a:cubicBezTo>
                  <a:lnTo>
                    <a:pt x="38227" y="3917061"/>
                  </a:lnTo>
                  <a:cubicBezTo>
                    <a:pt x="17145" y="3917061"/>
                    <a:pt x="0" y="3899916"/>
                    <a:pt x="0" y="3878834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21286" y="5443538"/>
            <a:ext cx="573881" cy="573881"/>
            <a:chOff x="0" y="0"/>
            <a:chExt cx="765175" cy="7651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0" y="382524"/>
                  </a:moveTo>
                  <a:cubicBezTo>
                    <a:pt x="0" y="171323"/>
                    <a:pt x="171323" y="0"/>
                    <a:pt x="382524" y="0"/>
                  </a:cubicBezTo>
                  <a:cubicBezTo>
                    <a:pt x="593725" y="0"/>
                    <a:pt x="765175" y="171323"/>
                    <a:pt x="765175" y="382524"/>
                  </a:cubicBezTo>
                  <a:cubicBezTo>
                    <a:pt x="765175" y="593725"/>
                    <a:pt x="593852" y="765175"/>
                    <a:pt x="382524" y="765175"/>
                  </a:cubicBezTo>
                  <a:cubicBezTo>
                    <a:pt x="171196" y="765175"/>
                    <a:pt x="0" y="593852"/>
                    <a:pt x="0" y="382651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379039" y="5601291"/>
            <a:ext cx="258213" cy="258213"/>
          </a:xfrm>
          <a:custGeom>
            <a:avLst/>
            <a:gdLst/>
            <a:ahLst/>
            <a:cxnLst/>
            <a:rect l="l" t="t" r="r" b="b"/>
            <a:pathLst>
              <a:path w="258213" h="258213">
                <a:moveTo>
                  <a:pt x="0" y="0"/>
                </a:moveTo>
                <a:lnTo>
                  <a:pt x="258213" y="0"/>
                </a:lnTo>
                <a:lnTo>
                  <a:pt x="258213" y="258213"/>
                </a:lnTo>
                <a:lnTo>
                  <a:pt x="0" y="2582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5776017" y="5252295"/>
            <a:ext cx="4623940" cy="2937872"/>
            <a:chOff x="0" y="0"/>
            <a:chExt cx="6165253" cy="39171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165215" cy="3917061"/>
            </a:xfrm>
            <a:custGeom>
              <a:avLst/>
              <a:gdLst/>
              <a:ahLst/>
              <a:cxnLst/>
              <a:rect l="l" t="t" r="r" b="b"/>
              <a:pathLst>
                <a:path w="6165215" h="3917061">
                  <a:moveTo>
                    <a:pt x="0" y="38227"/>
                  </a:moveTo>
                  <a:cubicBezTo>
                    <a:pt x="0" y="17145"/>
                    <a:pt x="17145" y="0"/>
                    <a:pt x="38227" y="0"/>
                  </a:cubicBezTo>
                  <a:lnTo>
                    <a:pt x="6126988" y="0"/>
                  </a:lnTo>
                  <a:cubicBezTo>
                    <a:pt x="6148070" y="0"/>
                    <a:pt x="6165215" y="17145"/>
                    <a:pt x="6165215" y="38227"/>
                  </a:cubicBezTo>
                  <a:lnTo>
                    <a:pt x="6165215" y="3878834"/>
                  </a:lnTo>
                  <a:cubicBezTo>
                    <a:pt x="6165215" y="3899916"/>
                    <a:pt x="6148070" y="3917061"/>
                    <a:pt x="6126988" y="3917061"/>
                  </a:cubicBezTo>
                  <a:lnTo>
                    <a:pt x="38227" y="3917061"/>
                  </a:lnTo>
                  <a:cubicBezTo>
                    <a:pt x="17145" y="3917061"/>
                    <a:pt x="0" y="3899916"/>
                    <a:pt x="0" y="3878834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5967260" y="5443538"/>
            <a:ext cx="573881" cy="573881"/>
            <a:chOff x="0" y="0"/>
            <a:chExt cx="765175" cy="7651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0" y="382524"/>
                  </a:moveTo>
                  <a:cubicBezTo>
                    <a:pt x="0" y="171323"/>
                    <a:pt x="171323" y="0"/>
                    <a:pt x="382524" y="0"/>
                  </a:cubicBezTo>
                  <a:cubicBezTo>
                    <a:pt x="593725" y="0"/>
                    <a:pt x="765175" y="171323"/>
                    <a:pt x="765175" y="382524"/>
                  </a:cubicBezTo>
                  <a:cubicBezTo>
                    <a:pt x="765175" y="593725"/>
                    <a:pt x="593852" y="765175"/>
                    <a:pt x="382524" y="765175"/>
                  </a:cubicBezTo>
                  <a:cubicBezTo>
                    <a:pt x="171196" y="765175"/>
                    <a:pt x="0" y="593852"/>
                    <a:pt x="0" y="382651"/>
                  </a:cubicBezTo>
                  <a:close/>
                </a:path>
              </a:pathLst>
            </a:custGeom>
            <a:solidFill>
              <a:srgbClr val="38512F"/>
            </a:solidFill>
          </p:spPr>
        </p:sp>
      </p:grpSp>
      <p:sp>
        <p:nvSpPr>
          <p:cNvPr id="34" name="Freeform 34" descr="preencoded.png"/>
          <p:cNvSpPr/>
          <p:nvPr/>
        </p:nvSpPr>
        <p:spPr>
          <a:xfrm>
            <a:off x="6125023" y="5601291"/>
            <a:ext cx="258213" cy="258213"/>
          </a:xfrm>
          <a:custGeom>
            <a:avLst/>
            <a:gdLst/>
            <a:ahLst/>
            <a:cxnLst/>
            <a:rect l="l" t="t" r="r" b="b"/>
            <a:pathLst>
              <a:path w="258213" h="258213">
                <a:moveTo>
                  <a:pt x="0" y="0"/>
                </a:moveTo>
                <a:lnTo>
                  <a:pt x="258213" y="0"/>
                </a:lnTo>
                <a:lnTo>
                  <a:pt x="258213" y="258213"/>
                </a:lnTo>
                <a:lnTo>
                  <a:pt x="0" y="258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23213" b="-23217"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030043" y="8327679"/>
            <a:ext cx="9369923" cy="1127817"/>
            <a:chOff x="0" y="0"/>
            <a:chExt cx="12493231" cy="150375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493244" cy="1503680"/>
            </a:xfrm>
            <a:custGeom>
              <a:avLst/>
              <a:gdLst/>
              <a:ahLst/>
              <a:cxnLst/>
              <a:rect l="l" t="t" r="r" b="b"/>
              <a:pathLst>
                <a:path w="12493244" h="1503680">
                  <a:moveTo>
                    <a:pt x="0" y="38227"/>
                  </a:moveTo>
                  <a:cubicBezTo>
                    <a:pt x="0" y="17145"/>
                    <a:pt x="17145" y="0"/>
                    <a:pt x="38227" y="0"/>
                  </a:cubicBezTo>
                  <a:lnTo>
                    <a:pt x="12455017" y="0"/>
                  </a:lnTo>
                  <a:cubicBezTo>
                    <a:pt x="12476099" y="0"/>
                    <a:pt x="12493244" y="17145"/>
                    <a:pt x="12493244" y="38227"/>
                  </a:cubicBezTo>
                  <a:lnTo>
                    <a:pt x="12493244" y="1465453"/>
                  </a:lnTo>
                  <a:cubicBezTo>
                    <a:pt x="12493244" y="1486535"/>
                    <a:pt x="12476099" y="1503680"/>
                    <a:pt x="12455017" y="1503680"/>
                  </a:cubicBezTo>
                  <a:lnTo>
                    <a:pt x="38227" y="1503680"/>
                  </a:lnTo>
                  <a:cubicBezTo>
                    <a:pt x="17145" y="1503680"/>
                    <a:pt x="0" y="1486535"/>
                    <a:pt x="0" y="1465453"/>
                  </a:cubicBezTo>
                  <a:close/>
                </a:path>
              </a:pathLst>
            </a:custGeom>
            <a:solidFill>
              <a:srgbClr val="99551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21286" y="8580234"/>
            <a:ext cx="239020" cy="191243"/>
            <a:chOff x="0" y="0"/>
            <a:chExt cx="318694" cy="254991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318643" cy="255016"/>
            </a:xfrm>
            <a:custGeom>
              <a:avLst/>
              <a:gdLst/>
              <a:ahLst/>
              <a:cxnLst/>
              <a:rect l="l" t="t" r="r" b="b"/>
              <a:pathLst>
                <a:path w="318643" h="255016">
                  <a:moveTo>
                    <a:pt x="0" y="0"/>
                  </a:moveTo>
                  <a:lnTo>
                    <a:pt x="318643" y="0"/>
                  </a:lnTo>
                  <a:lnTo>
                    <a:pt x="318643" y="255016"/>
                  </a:lnTo>
                  <a:lnTo>
                    <a:pt x="0" y="255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7" r="-23" b="9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13834333" y="9453296"/>
            <a:ext cx="3580571" cy="747979"/>
            <a:chOff x="0" y="0"/>
            <a:chExt cx="4774095" cy="997306"/>
          </a:xfrm>
        </p:grpSpPr>
        <p:sp>
          <p:nvSpPr>
            <p:cNvPr id="40" name="Freeform 40" descr="preencoded.png">
              <a:hlinkClick r:id="rId18" tooltip="https://www.linkedin.com/in/shreya-sonal88/"/>
            </p:cNvPr>
            <p:cNvSpPr/>
            <p:nvPr/>
          </p:nvSpPr>
          <p:spPr>
            <a:xfrm>
              <a:off x="0" y="0"/>
              <a:ext cx="4774057" cy="997331"/>
            </a:xfrm>
            <a:custGeom>
              <a:avLst/>
              <a:gdLst/>
              <a:ahLst/>
              <a:cxnLst/>
              <a:rect l="l" t="t" r="r" b="b"/>
              <a:pathLst>
                <a:path w="4774057" h="997331">
                  <a:moveTo>
                    <a:pt x="0" y="0"/>
                  </a:moveTo>
                  <a:lnTo>
                    <a:pt x="4774057" y="0"/>
                  </a:lnTo>
                  <a:lnTo>
                    <a:pt x="4774057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t="-311" b="-309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1374277" y="879129"/>
            <a:ext cx="1001916" cy="21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2"/>
              </a:lnSpc>
            </a:pPr>
            <a:r>
              <a:rPr lang="en-US" sz="1187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TRANSACTIONS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30043" y="1185862"/>
            <a:ext cx="7047157" cy="538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 dirty="0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Orders, Payments &amp; Refunds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1286" y="2809723"/>
            <a:ext cx="3358654" cy="28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Digital Payment Dominance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21286" y="3173911"/>
            <a:ext cx="4241302" cy="142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Payment methods vary by location—premium shops showing card-dominant transactions, while mid-tier and tourist locations demonstrate balanced card/cash/UPI usage, indicating the need for seamless multi-payment infrastructure to prevent checkout friction.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967260" y="2809723"/>
            <a:ext cx="3049786" cy="28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Consistent Order Volume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67260" y="3173911"/>
            <a:ext cx="4241454" cy="165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500 total orders with revenue variance driven by AOV differences achieve ₹21.8K through higher transaction values, while Metro Grind's ₹5.2K reflects both lower volume and lower AOV, suggesting bundling strategies (coffee + snack combos targeting ₹500-600) offer the fastest path to the 1300% growth goal.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21286" y="6120555"/>
            <a:ext cx="2877344" cy="28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Refund Impact Analysis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21286" y="6484734"/>
            <a:ext cx="4241302" cy="142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Minimal refund leakage at ₹0.76K (0.44% of gross revenue, 0.48% overall rate) signals exceptional operational quality and product consistency—this is a competitive advantage to maintain while using any uptick beyond 1% as an early warning system for quality issues.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67260" y="6120555"/>
            <a:ext cx="3321149" cy="28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Operational Quality Signals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967260" y="6484734"/>
            <a:ext cx="4241454" cy="142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Exceptional quality (0.48% refunds) but weak retention (77% payment gap) signals our challenge isn't operations—it's loyalty. Accelerate Bronze→Silver conversions and optimize payment acceptance to transform one-time buyers into recurring revenue.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51549" y="8488118"/>
            <a:ext cx="8557174" cy="70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Bottom Line: We've mastered operations and quality (0.48% refunds prove this)—now we must master retention. The 77% payment gap represents dormant revenue waiting to be activated through loyalty programs and strategic bundling, not operational fixes.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1270000" y="0"/>
                  </a:moveTo>
                  <a:lnTo>
                    <a:pt x="23114000" y="0"/>
                  </a:lnTo>
                  <a:cubicBezTo>
                    <a:pt x="23815402" y="0"/>
                    <a:pt x="24384000" y="568598"/>
                    <a:pt x="24384000" y="1270000"/>
                  </a:cubicBezTo>
                  <a:lnTo>
                    <a:pt x="24384000" y="12446000"/>
                  </a:lnTo>
                  <a:cubicBezTo>
                    <a:pt x="24384000" y="13147402"/>
                    <a:pt x="23815402" y="13716000"/>
                    <a:pt x="23114000" y="13716000"/>
                  </a:cubicBezTo>
                  <a:lnTo>
                    <a:pt x="1270000" y="13716000"/>
                  </a:lnTo>
                  <a:cubicBezTo>
                    <a:pt x="568598" y="13716000"/>
                    <a:pt x="0" y="13147402"/>
                    <a:pt x="0" y="12446000"/>
                  </a:cubicBezTo>
                  <a:lnTo>
                    <a:pt x="0" y="1270000"/>
                  </a:lnTo>
                  <a:cubicBezTo>
                    <a:pt x="0" y="568598"/>
                    <a:pt x="568598" y="0"/>
                    <a:pt x="1270000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-42272"/>
            <a:ext cx="18288000" cy="10287000"/>
            <a:chOff x="0" y="0"/>
            <a:chExt cx="24384000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rcRect t="31261" b="31261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0" y="0"/>
            <a:ext cx="18288000" cy="2333920"/>
            <a:chOff x="0" y="0"/>
            <a:chExt cx="24384000" cy="3111894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3111881"/>
            </a:xfrm>
            <a:custGeom>
              <a:avLst/>
              <a:gdLst/>
              <a:ahLst/>
              <a:cxnLst/>
              <a:rect l="l" t="t" r="r" b="b"/>
              <a:pathLst>
                <a:path w="24384000" h="3111881">
                  <a:moveTo>
                    <a:pt x="0" y="0"/>
                  </a:moveTo>
                  <a:lnTo>
                    <a:pt x="24384000" y="0"/>
                  </a:lnTo>
                  <a:lnTo>
                    <a:pt x="24384000" y="3111881"/>
                  </a:lnTo>
                  <a:lnTo>
                    <a:pt x="0" y="3111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7" r="-4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05335" y="3161557"/>
            <a:ext cx="1402261" cy="305991"/>
            <a:chOff x="0" y="0"/>
            <a:chExt cx="1869681" cy="4079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69694" cy="407925"/>
            </a:xfrm>
            <a:custGeom>
              <a:avLst/>
              <a:gdLst/>
              <a:ahLst/>
              <a:cxnLst/>
              <a:rect l="l" t="t" r="r" b="b"/>
              <a:pathLst>
                <a:path w="1869694" h="407925">
                  <a:moveTo>
                    <a:pt x="0" y="29845"/>
                  </a:moveTo>
                  <a:cubicBezTo>
                    <a:pt x="0" y="13335"/>
                    <a:pt x="13335" y="0"/>
                    <a:pt x="29845" y="0"/>
                  </a:cubicBezTo>
                  <a:lnTo>
                    <a:pt x="1839849" y="0"/>
                  </a:lnTo>
                  <a:cubicBezTo>
                    <a:pt x="1856359" y="0"/>
                    <a:pt x="1869694" y="13335"/>
                    <a:pt x="1869694" y="29845"/>
                  </a:cubicBezTo>
                  <a:lnTo>
                    <a:pt x="1869694" y="378079"/>
                  </a:lnTo>
                  <a:cubicBezTo>
                    <a:pt x="1869694" y="394589"/>
                    <a:pt x="1856359" y="407924"/>
                    <a:pt x="1839849" y="407924"/>
                  </a:cubicBezTo>
                  <a:lnTo>
                    <a:pt x="29845" y="407924"/>
                  </a:lnTo>
                  <a:cubicBezTo>
                    <a:pt x="13335" y="408051"/>
                    <a:pt x="0" y="394589"/>
                    <a:pt x="0" y="378079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117254" y="3239843"/>
            <a:ext cx="149276" cy="149276"/>
          </a:xfrm>
          <a:custGeom>
            <a:avLst/>
            <a:gdLst/>
            <a:ahLst/>
            <a:cxnLst/>
            <a:rect l="l" t="t" r="r" b="b"/>
            <a:pathLst>
              <a:path w="149276" h="149276">
                <a:moveTo>
                  <a:pt x="0" y="0"/>
                </a:moveTo>
                <a:lnTo>
                  <a:pt x="149276" y="0"/>
                </a:lnTo>
                <a:lnTo>
                  <a:pt x="149276" y="149276"/>
                </a:lnTo>
                <a:lnTo>
                  <a:pt x="0" y="149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8746" r="-1875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05335" y="4238034"/>
            <a:ext cx="8138665" cy="746817"/>
            <a:chOff x="0" y="0"/>
            <a:chExt cx="10851553" cy="995756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851515" cy="995807"/>
            </a:xfrm>
            <a:custGeom>
              <a:avLst/>
              <a:gdLst/>
              <a:ahLst/>
              <a:cxnLst/>
              <a:rect l="l" t="t" r="r" b="b"/>
              <a:pathLst>
                <a:path w="10851515" h="995807">
                  <a:moveTo>
                    <a:pt x="0" y="0"/>
                  </a:moveTo>
                  <a:lnTo>
                    <a:pt x="10851515" y="0"/>
                  </a:lnTo>
                  <a:lnTo>
                    <a:pt x="10851515" y="995807"/>
                  </a:lnTo>
                  <a:lnTo>
                    <a:pt x="0" y="99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5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4238034"/>
            <a:ext cx="8138665" cy="746817"/>
            <a:chOff x="0" y="0"/>
            <a:chExt cx="10851553" cy="99575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851515" cy="995807"/>
            </a:xfrm>
            <a:custGeom>
              <a:avLst/>
              <a:gdLst/>
              <a:ahLst/>
              <a:cxnLst/>
              <a:rect l="l" t="t" r="r" b="b"/>
              <a:pathLst>
                <a:path w="10851515" h="995807">
                  <a:moveTo>
                    <a:pt x="0" y="0"/>
                  </a:moveTo>
                  <a:lnTo>
                    <a:pt x="10851515" y="0"/>
                  </a:lnTo>
                  <a:lnTo>
                    <a:pt x="10851515" y="995807"/>
                  </a:lnTo>
                  <a:lnTo>
                    <a:pt x="0" y="99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5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005335" y="6360023"/>
            <a:ext cx="8138665" cy="746817"/>
            <a:chOff x="0" y="0"/>
            <a:chExt cx="10851553" cy="995756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0851515" cy="995807"/>
            </a:xfrm>
            <a:custGeom>
              <a:avLst/>
              <a:gdLst/>
              <a:ahLst/>
              <a:cxnLst/>
              <a:rect l="l" t="t" r="r" b="b"/>
              <a:pathLst>
                <a:path w="10851515" h="995807">
                  <a:moveTo>
                    <a:pt x="0" y="0"/>
                  </a:moveTo>
                  <a:lnTo>
                    <a:pt x="10851515" y="0"/>
                  </a:lnTo>
                  <a:lnTo>
                    <a:pt x="10851515" y="995807"/>
                  </a:lnTo>
                  <a:lnTo>
                    <a:pt x="0" y="99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 b="5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9144000" y="6360023"/>
            <a:ext cx="8138665" cy="746817"/>
            <a:chOff x="0" y="0"/>
            <a:chExt cx="10851553" cy="995756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851515" cy="995807"/>
            </a:xfrm>
            <a:custGeom>
              <a:avLst/>
              <a:gdLst/>
              <a:ahLst/>
              <a:cxnLst/>
              <a:rect l="l" t="t" r="r" b="b"/>
              <a:pathLst>
                <a:path w="10851515" h="995807">
                  <a:moveTo>
                    <a:pt x="0" y="0"/>
                  </a:moveTo>
                  <a:lnTo>
                    <a:pt x="10851515" y="0"/>
                  </a:lnTo>
                  <a:lnTo>
                    <a:pt x="10851515" y="995807"/>
                  </a:lnTo>
                  <a:lnTo>
                    <a:pt x="0" y="99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1" b="5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005335" y="8612981"/>
            <a:ext cx="16277330" cy="846239"/>
            <a:chOff x="0" y="0"/>
            <a:chExt cx="21703106" cy="11283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703157" cy="1128268"/>
            </a:xfrm>
            <a:custGeom>
              <a:avLst/>
              <a:gdLst/>
              <a:ahLst/>
              <a:cxnLst/>
              <a:rect l="l" t="t" r="r" b="b"/>
              <a:pathLst>
                <a:path w="21703157" h="1128268">
                  <a:moveTo>
                    <a:pt x="0" y="37338"/>
                  </a:moveTo>
                  <a:cubicBezTo>
                    <a:pt x="0" y="16764"/>
                    <a:pt x="16764" y="0"/>
                    <a:pt x="37338" y="0"/>
                  </a:cubicBezTo>
                  <a:lnTo>
                    <a:pt x="21665819" y="0"/>
                  </a:lnTo>
                  <a:cubicBezTo>
                    <a:pt x="21686393" y="0"/>
                    <a:pt x="21703157" y="16764"/>
                    <a:pt x="21703157" y="37338"/>
                  </a:cubicBezTo>
                  <a:lnTo>
                    <a:pt x="21703157" y="1090930"/>
                  </a:lnTo>
                  <a:cubicBezTo>
                    <a:pt x="21703157" y="1111504"/>
                    <a:pt x="21686393" y="1128268"/>
                    <a:pt x="21665819" y="1128268"/>
                  </a:cubicBezTo>
                  <a:lnTo>
                    <a:pt x="37338" y="1128268"/>
                  </a:lnTo>
                  <a:cubicBezTo>
                    <a:pt x="16764" y="1128268"/>
                    <a:pt x="0" y="1111631"/>
                    <a:pt x="0" y="1090930"/>
                  </a:cubicBezTo>
                  <a:close/>
                </a:path>
              </a:pathLst>
            </a:custGeom>
            <a:solidFill>
              <a:srgbClr val="995515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91968" y="8854230"/>
            <a:ext cx="233362" cy="186633"/>
            <a:chOff x="0" y="0"/>
            <a:chExt cx="311150" cy="248844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311150" cy="248793"/>
            </a:xfrm>
            <a:custGeom>
              <a:avLst/>
              <a:gdLst/>
              <a:ahLst/>
              <a:cxnLst/>
              <a:rect l="l" t="t" r="r" b="b"/>
              <a:pathLst>
                <a:path w="311150" h="248793">
                  <a:moveTo>
                    <a:pt x="0" y="0"/>
                  </a:moveTo>
                  <a:lnTo>
                    <a:pt x="311150" y="0"/>
                  </a:lnTo>
                  <a:lnTo>
                    <a:pt x="311150" y="248793"/>
                  </a:lnTo>
                  <a:lnTo>
                    <a:pt x="0" y="248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15" b="-35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4813998" y="9459220"/>
            <a:ext cx="2946692" cy="615563"/>
            <a:chOff x="0" y="0"/>
            <a:chExt cx="3928923" cy="820750"/>
          </a:xfrm>
        </p:grpSpPr>
        <p:sp>
          <p:nvSpPr>
            <p:cNvPr id="26" name="Freeform 26" descr="preencoded.png">
              <a:hlinkClick r:id="rId12" tooltip="https://www.linkedin.com/in/shreya-sonal88/"/>
            </p:cNvPr>
            <p:cNvSpPr/>
            <p:nvPr/>
          </p:nvSpPr>
          <p:spPr>
            <a:xfrm>
              <a:off x="0" y="0"/>
              <a:ext cx="3928872" cy="820801"/>
            </a:xfrm>
            <a:custGeom>
              <a:avLst/>
              <a:gdLst/>
              <a:ahLst/>
              <a:cxnLst/>
              <a:rect l="l" t="t" r="r" b="b"/>
              <a:pathLst>
                <a:path w="3928872" h="820801">
                  <a:moveTo>
                    <a:pt x="0" y="0"/>
                  </a:moveTo>
                  <a:lnTo>
                    <a:pt x="3928872" y="0"/>
                  </a:lnTo>
                  <a:lnTo>
                    <a:pt x="3928872" y="820801"/>
                  </a:lnTo>
                  <a:lnTo>
                    <a:pt x="0" y="8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12" r="-1" b="-306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341091" y="3198466"/>
            <a:ext cx="954586" cy="21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PERFORMANCE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5335" y="3495084"/>
            <a:ext cx="6695579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 b="1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Products &amp; Snacks Performance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1968" y="5072653"/>
            <a:ext cx="2500908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Core Beverage Focus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1968" y="5436098"/>
            <a:ext cx="77654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Premium drinks (Hazelnut Affogato ₹12,160, Macchiato ₹11,500, and Caramel Latte ₹11,900) drive 70% of revenue with only 30% of volume, demonstrating strong pricing power on specialty beverages despite 5-7% discount rates.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30633" y="5072653"/>
            <a:ext cx="2619772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Add-on Value Creation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30633" y="5436098"/>
            <a:ext cx="77654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Snack attachment is critically low—top snacks (garlic bread, cheesecake, and nachos) register only 5 orders each against 500 total coffee orders, revealing a 95%+ missed cross-sell opportunity to reach ₹500-600 AOV targets.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1968" y="7194652"/>
            <a:ext cx="2559546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Pricing Strategy Gaps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1968" y="7558087"/>
            <a:ext cx="776540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Discount rates lack discipline, ranging from 5 to 10.61% with no strategic pattern—premium bestsellers receive unnecessary discounts (Hazelnut Affogato 7.11%), while low performers also get promoted, collectively eroding ₹12.55K (7.3% of revenue) without clear ROI.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30633" y="7194652"/>
            <a:ext cx="329763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3A3630"/>
                </a:solidFill>
                <a:latin typeface="Archivo Black"/>
                <a:ea typeface="Archivo Black"/>
                <a:cs typeface="Archivo Black"/>
                <a:sym typeface="Archivo Black"/>
              </a:rPr>
              <a:t>Portfolio Risk &amp; Opportunity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30633" y="7558087"/>
            <a:ext cx="77654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Revenue over-concentrated in the top 5 products creates dependency risk, while 21 total SKUs suggest portfolio bloat—bottom performers (Filter Coffee ₹5,597, Ristretto ₹6,191) dilute operational focus from high-margin heroes.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11954" y="8756894"/>
            <a:ext cx="1548407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43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Strategic Insight: Launch ₹550-600 coffee + snack bundles to capture missed attachment revenue, cap discounts at 5% on premium products to protect margin, and rationalize bottom-quartile SKUs to concentrate resources on proven specialty drink winners.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0000"/>
          </a:blip>
          <a:srcRect t="31657" b="316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3386667" y="0"/>
                  </a:moveTo>
                  <a:lnTo>
                    <a:pt x="5757333" y="0"/>
                  </a:lnTo>
                  <a:cubicBezTo>
                    <a:pt x="7627738" y="0"/>
                    <a:pt x="9144000" y="1516262"/>
                    <a:pt x="9144000" y="3386667"/>
                  </a:cubicBezTo>
                  <a:lnTo>
                    <a:pt x="9144000" y="10329333"/>
                  </a:lnTo>
                  <a:cubicBezTo>
                    <a:pt x="9144000" y="12199738"/>
                    <a:pt x="7627738" y="13716000"/>
                    <a:pt x="5757333" y="13716000"/>
                  </a:cubicBezTo>
                  <a:lnTo>
                    <a:pt x="3386667" y="13716000"/>
                  </a:lnTo>
                  <a:cubicBezTo>
                    <a:pt x="1516262" y="13716000"/>
                    <a:pt x="0" y="12199738"/>
                    <a:pt x="0" y="10329333"/>
                  </a:cubicBezTo>
                  <a:lnTo>
                    <a:pt x="0" y="3386667"/>
                  </a:lnTo>
                  <a:cubicBezTo>
                    <a:pt x="0" y="1516262"/>
                    <a:pt x="1516262" y="0"/>
                    <a:pt x="3386667" y="0"/>
                  </a:cubicBez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28895" y="1998164"/>
            <a:ext cx="10972057" cy="6290672"/>
            <a:chOff x="0" y="0"/>
            <a:chExt cx="14629409" cy="8387563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4629385" cy="8387588"/>
            </a:xfrm>
            <a:custGeom>
              <a:avLst/>
              <a:gdLst/>
              <a:ahLst/>
              <a:cxnLst/>
              <a:rect l="l" t="t" r="r" b="b"/>
              <a:pathLst>
                <a:path w="14629385" h="8387588">
                  <a:moveTo>
                    <a:pt x="0" y="0"/>
                  </a:moveTo>
                  <a:lnTo>
                    <a:pt x="14629385" y="0"/>
                  </a:lnTo>
                  <a:lnTo>
                    <a:pt x="14629385" y="8387588"/>
                  </a:lnTo>
                  <a:lnTo>
                    <a:pt x="0" y="8387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4" b="-2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415990" y="1338110"/>
            <a:ext cx="1287218" cy="298552"/>
            <a:chOff x="0" y="0"/>
            <a:chExt cx="1716291" cy="3980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6278" cy="398145"/>
            </a:xfrm>
            <a:custGeom>
              <a:avLst/>
              <a:gdLst/>
              <a:ahLst/>
              <a:cxnLst/>
              <a:rect l="l" t="t" r="r" b="b"/>
              <a:pathLst>
                <a:path w="1716278" h="398145">
                  <a:moveTo>
                    <a:pt x="0" y="29337"/>
                  </a:moveTo>
                  <a:cubicBezTo>
                    <a:pt x="0" y="13081"/>
                    <a:pt x="13081" y="0"/>
                    <a:pt x="29337" y="0"/>
                  </a:cubicBezTo>
                  <a:lnTo>
                    <a:pt x="1686941" y="0"/>
                  </a:lnTo>
                  <a:cubicBezTo>
                    <a:pt x="1703070" y="0"/>
                    <a:pt x="1716278" y="13081"/>
                    <a:pt x="1716278" y="29337"/>
                  </a:cubicBezTo>
                  <a:lnTo>
                    <a:pt x="1716278" y="368808"/>
                  </a:lnTo>
                  <a:cubicBezTo>
                    <a:pt x="1716278" y="384937"/>
                    <a:pt x="1703197" y="398145"/>
                    <a:pt x="1686941" y="398145"/>
                  </a:cubicBezTo>
                  <a:lnTo>
                    <a:pt x="29337" y="398145"/>
                  </a:lnTo>
                  <a:cubicBezTo>
                    <a:pt x="13081" y="398018"/>
                    <a:pt x="0" y="384937"/>
                    <a:pt x="0" y="368808"/>
                  </a:cubicBezTo>
                  <a:close/>
                </a:path>
              </a:pathLst>
            </a:custGeom>
            <a:solidFill>
              <a:srgbClr val="E2ECDF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2525823" y="1414167"/>
            <a:ext cx="146447" cy="146447"/>
          </a:xfrm>
          <a:custGeom>
            <a:avLst/>
            <a:gdLst/>
            <a:ahLst/>
            <a:cxnLst/>
            <a:rect l="l" t="t" r="r" b="b"/>
            <a:pathLst>
              <a:path w="146447" h="146447">
                <a:moveTo>
                  <a:pt x="0" y="0"/>
                </a:moveTo>
                <a:lnTo>
                  <a:pt x="146447" y="0"/>
                </a:lnTo>
                <a:lnTo>
                  <a:pt x="146447" y="146447"/>
                </a:lnTo>
                <a:lnTo>
                  <a:pt x="0" y="1464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5622" b="-1562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192181" y="9396317"/>
            <a:ext cx="3732457" cy="779707"/>
            <a:chOff x="0" y="0"/>
            <a:chExt cx="4976609" cy="1039609"/>
          </a:xfrm>
        </p:grpSpPr>
        <p:sp>
          <p:nvSpPr>
            <p:cNvPr id="14" name="Freeform 14" descr="preencoded.png">
              <a:hlinkClick r:id="rId9" tooltip="https://www.linkedin.com/in/shreya-sonal88/"/>
            </p:cNvPr>
            <p:cNvSpPr/>
            <p:nvPr/>
          </p:nvSpPr>
          <p:spPr>
            <a:xfrm>
              <a:off x="0" y="0"/>
              <a:ext cx="4976622" cy="1039622"/>
            </a:xfrm>
            <a:custGeom>
              <a:avLst/>
              <a:gdLst/>
              <a:ahLst/>
              <a:cxnLst/>
              <a:rect l="l" t="t" r="r" b="b"/>
              <a:pathLst>
                <a:path w="4976622" h="1039622">
                  <a:moveTo>
                    <a:pt x="0" y="0"/>
                  </a:moveTo>
                  <a:lnTo>
                    <a:pt x="4976622" y="0"/>
                  </a:lnTo>
                  <a:lnTo>
                    <a:pt x="4976622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12" b="-31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745488" y="1383506"/>
            <a:ext cx="847877" cy="19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7"/>
              </a:lnSpc>
            </a:pPr>
            <a:r>
              <a:rPr lang="en-US" sz="1124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KEY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15990" y="1671934"/>
            <a:ext cx="5262410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38512F"/>
                </a:solidFill>
                <a:latin typeface="Lora Bold"/>
                <a:ea typeface="Lora Bold"/>
                <a:cs typeface="Lora Bold"/>
                <a:sym typeface="Lora Bold"/>
              </a:rPr>
              <a:t>Executive Dashboard 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15990" y="2270817"/>
            <a:ext cx="4886030" cy="68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1. Gender Distribution: </a:t>
            </a: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The customer base is predominantly female (58.42%), significantly outnumbering male customers (41.58%).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15990" y="3105445"/>
            <a:ext cx="3642420" cy="22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2. Revenue Contribution by Loyalty Tier: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15990" y="3467691"/>
            <a:ext cx="4886030" cy="91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1812"/>
              </a:lnSpc>
              <a:buFont typeface="Arial"/>
              <a:buChar char="•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Bronze tier: 62.58% of total revenue</a:t>
            </a:r>
          </a:p>
          <a:p>
            <a:pPr marL="216793" lvl="1" indent="-108396" algn="l">
              <a:lnSpc>
                <a:spcPts val="1812"/>
              </a:lnSpc>
              <a:buFont typeface="Arial"/>
              <a:buChar char="•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Silver tier: 25.09% of total revenue</a:t>
            </a:r>
          </a:p>
          <a:p>
            <a:pPr marL="216793" lvl="1" indent="-108396" algn="l">
              <a:lnSpc>
                <a:spcPts val="1812"/>
              </a:lnSpc>
              <a:buFont typeface="Arial"/>
              <a:buChar char="•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Gold tier: 12.10% of total revenue</a:t>
            </a:r>
          </a:p>
          <a:p>
            <a:pPr marL="216793" lvl="1" indent="-108396" algn="l">
              <a:lnSpc>
                <a:spcPts val="1812"/>
              </a:lnSpc>
              <a:buFont typeface="Arial"/>
              <a:buChar char="•"/>
            </a:pP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Platinum tier: 0.23% of total revenue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15990" y="4538453"/>
            <a:ext cx="4886030" cy="91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 Payment Method Mix by Shops:</a:t>
            </a: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 Across all shops, cards are the most prevalent payment method. Central Park appears to have a more diversified payment mix compared to others, which are heavily card-centric.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15990" y="5609273"/>
            <a:ext cx="4886030" cy="114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5. Revenue by Shop Name:</a:t>
            </a: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 Bean Palace, Highland Beans, and Coastal Brew are leading in revenue generation, with Bean Palace being the highest. Other shops contribute less, indicating a potential disparity in performance.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15990" y="6884035"/>
            <a:ext cx="4886030" cy="91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6. Revenue by City over Time: </a:t>
            </a: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Shimla consistently shows higher revenue compared to other cities. There are noticeable peaks and troughs, suggesting seasonal patterns affecting revenue.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15990" y="7930198"/>
            <a:ext cx="4886030" cy="68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7. Most Frequently Ordered Snacks:</a:t>
            </a: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 Garlic bread is the most frequently ordered snack, followed by cheesecake and nachos.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15990" y="8712105"/>
            <a:ext cx="4886030" cy="68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1">
                <a:solidFill>
                  <a:srgbClr val="3A363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8. Product Sales and Avg Tickets:</a:t>
            </a:r>
            <a:r>
              <a:rPr lang="en-US" sz="1437">
                <a:solidFill>
                  <a:srgbClr val="3A3630"/>
                </a:solidFill>
                <a:latin typeface="Comic Sans"/>
                <a:ea typeface="Comic Sans"/>
                <a:cs typeface="Comic Sans"/>
                <a:sym typeface="Comic Sans"/>
              </a:rPr>
              <a:t> Bean Palace appears to have high sales volume, while Desert Roast has higher ticket values.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2705</Words>
  <Application>Microsoft Office PowerPoint</Application>
  <PresentationFormat>Custom</PresentationFormat>
  <Paragraphs>312</Paragraphs>
  <Slides>13</Slides>
  <Notes>13</Notes>
  <HiddenSlides>0</HiddenSlides>
  <MMClips>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Sanchez</vt:lpstr>
      <vt:lpstr>Source Sans 3</vt:lpstr>
      <vt:lpstr>Comic Sans</vt:lpstr>
      <vt:lpstr>Calibri</vt:lpstr>
      <vt:lpstr>Arimo</vt:lpstr>
      <vt:lpstr>Arial</vt:lpstr>
      <vt:lpstr>Archivo Black</vt:lpstr>
      <vt:lpstr>Lora Bold</vt:lpstr>
      <vt:lpstr>Comic Sans Bold</vt:lpstr>
      <vt:lpstr>Lora</vt:lpstr>
      <vt:lpstr>Source Sans 3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Brewery.pptx</dc:title>
  <cp:lastModifiedBy>Shreya Sonal</cp:lastModifiedBy>
  <cp:revision>2</cp:revision>
  <dcterms:created xsi:type="dcterms:W3CDTF">2006-08-16T00:00:00Z</dcterms:created>
  <dcterms:modified xsi:type="dcterms:W3CDTF">2026-02-09T21:43:20Z</dcterms:modified>
  <dc:identifier>DAHAp9k8HOE</dc:identifier>
</cp:coreProperties>
</file>